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75" r:id="rId27"/>
    <p:sldId id="276" r:id="rId28"/>
  </p:sldIdLst>
  <p:sldSz cx="9144000" cy="6858000" type="screen4x3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269132049162937E-2"/>
          <c:y val="7.7581124190745893E-2"/>
          <c:w val="0.88622220808563557"/>
          <c:h val="0.85882569788185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PowerPoint]udział w podatku dochodowym'!$C$3</c:f>
              <c:strCache>
                <c:ptCount val="1"/>
                <c:pt idx="0">
                  <c:v>dług w mln zł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PowerPoint]udział w podatku dochodowym'!$B$4:$B$9</c:f>
              <c:strCache>
                <c:ptCount val="6"/>
                <c:pt idx="0">
                  <c:v>2015 
(plan)</c:v>
                </c:pt>
                <c:pt idx="1">
                  <c:v>2015
(wykonanie)</c:v>
                </c:pt>
                <c:pt idx="2">
                  <c:v>2016
(wykonanie)</c:v>
                </c:pt>
                <c:pt idx="3">
                  <c:v>2017
(wykonanie na dzień 16.11.2017)</c:v>
                </c:pt>
                <c:pt idx="4">
                  <c:v>2018
(plan)</c:v>
                </c:pt>
                <c:pt idx="5">
                  <c:v>2018
(plan po uwzględnieniu spłat)</c:v>
                </c:pt>
              </c:strCache>
            </c:strRef>
          </c:cat>
          <c:val>
            <c:numRef>
              <c:f>'[Wykres w programie Microsoft PowerPoint]udział w podatku dochodowym'!$C$4:$C$9</c:f>
              <c:numCache>
                <c:formatCode>#,##0.00</c:formatCode>
                <c:ptCount val="6"/>
                <c:pt idx="0" formatCode="0.00">
                  <c:v>366.9</c:v>
                </c:pt>
                <c:pt idx="1">
                  <c:v>347.2</c:v>
                </c:pt>
                <c:pt idx="2">
                  <c:v>323.7</c:v>
                </c:pt>
                <c:pt idx="3">
                  <c:v>311.2</c:v>
                </c:pt>
                <c:pt idx="4">
                  <c:v>309.89999999999998</c:v>
                </c:pt>
                <c:pt idx="5">
                  <c:v>304.2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10784"/>
        <c:axId val="46712320"/>
      </c:barChart>
      <c:lineChart>
        <c:grouping val="stacked"/>
        <c:varyColors val="0"/>
        <c:ser>
          <c:idx val="1"/>
          <c:order val="1"/>
          <c:tx>
            <c:strRef>
              <c:f>'[Wykres w programie Microsoft PowerPoint]udział w podatku dochodowym'!$D$3</c:f>
              <c:strCache>
                <c:ptCount val="1"/>
                <c:pt idx="0">
                  <c:v>% DOCHODÓW OGÓŁEM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'[Wykres w programie Microsoft PowerPoint]udział w podatku dochodowym'!$B$4:$B$9</c:f>
              <c:strCache>
                <c:ptCount val="6"/>
                <c:pt idx="0">
                  <c:v>2015 
(plan)</c:v>
                </c:pt>
                <c:pt idx="1">
                  <c:v>2015
(wykonanie)</c:v>
                </c:pt>
                <c:pt idx="2">
                  <c:v>2016
(wykonanie)</c:v>
                </c:pt>
                <c:pt idx="3">
                  <c:v>2017
(wykonanie na dzień 16.11.2017)</c:v>
                </c:pt>
                <c:pt idx="4">
                  <c:v>2018
(plan)</c:v>
                </c:pt>
                <c:pt idx="5">
                  <c:v>2018
(plan po uwzględnieniu spłat)</c:v>
                </c:pt>
              </c:strCache>
            </c:strRef>
          </c:cat>
          <c:val>
            <c:numRef>
              <c:f>'[Wykres w programie Microsoft PowerPoint]udział w podatku dochodowym'!$D$4:$D$9</c:f>
              <c:numCache>
                <c:formatCode>0.00%</c:formatCode>
                <c:ptCount val="6"/>
                <c:pt idx="0">
                  <c:v>0.75370000000000004</c:v>
                </c:pt>
                <c:pt idx="1">
                  <c:v>0.63719999999999999</c:v>
                </c:pt>
                <c:pt idx="2">
                  <c:v>0.54159999999999997</c:v>
                </c:pt>
                <c:pt idx="3">
                  <c:v>0.51359999999999995</c:v>
                </c:pt>
                <c:pt idx="4">
                  <c:v>0.51280000000000003</c:v>
                </c:pt>
                <c:pt idx="5">
                  <c:v>0.50329999999999997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13856"/>
        <c:axId val="46715648"/>
      </c:lineChart>
      <c:catAx>
        <c:axId val="467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46712320"/>
        <c:crosses val="autoZero"/>
        <c:auto val="1"/>
        <c:lblAlgn val="ctr"/>
        <c:lblOffset val="100"/>
        <c:noMultiLvlLbl val="0"/>
      </c:catAx>
      <c:valAx>
        <c:axId val="46712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spPr>
          <a:ln>
            <a:solidFill>
              <a:srgbClr val="0070C0"/>
            </a:solidFill>
            <a:tailEnd type="triangle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46710784"/>
        <c:crosses val="autoZero"/>
        <c:crossBetween val="between"/>
      </c:valAx>
      <c:catAx>
        <c:axId val="46713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715648"/>
        <c:crosses val="autoZero"/>
        <c:auto val="1"/>
        <c:lblAlgn val="ctr"/>
        <c:lblOffset val="100"/>
        <c:noMultiLvlLbl val="0"/>
      </c:catAx>
      <c:valAx>
        <c:axId val="4671564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ln>
            <a:solidFill>
              <a:srgbClr val="C00000"/>
            </a:solidFill>
            <a:tailEnd type="triangle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46713856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>
      <a:innerShdw blurRad="63500" dist="50800">
        <a:prstClr val="black">
          <a:alpha val="50000"/>
        </a:prstClr>
      </a:inn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E8ACC-B892-4F08-8EC0-A60E52BB2195}" type="doc">
      <dgm:prSet loTypeId="urn:microsoft.com/office/officeart/2005/8/layout/equation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8C4D05E-5E13-439E-83B4-2867378F9B3C}">
      <dgm:prSet phldrT="[Tekst]" custT="1"/>
      <dgm:spPr>
        <a:solidFill>
          <a:srgbClr val="C00000">
            <a:alpha val="83000"/>
          </a:srgbClr>
        </a:solidFill>
      </dgm:spPr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dochody bieżące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566 542 459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E291F-65DB-46F3-A686-9AD641560A4A}" type="parTrans" cxnId="{0E3F00DA-B121-4231-A4D1-CDC017B38A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50526-89A4-4926-8BA1-67CAEADC38E3}" type="sibTrans" cxnId="{0E3F00DA-B121-4231-A4D1-CDC017B38A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F5BB2-301B-4513-8FF5-F79FAE3389A3}">
      <dgm:prSet phldrT="[Tekst]" custT="1"/>
      <dgm:spPr>
        <a:solidFill>
          <a:srgbClr val="C00000">
            <a:alpha val="84000"/>
          </a:srgbClr>
        </a:solidFill>
      </dgm:spPr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wydatki </a:t>
          </a:r>
          <a:b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bieżące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537 540 634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13BC8-975F-4B99-A25E-6D79A2C48FC8}" type="parTrans" cxnId="{5F1E728D-44F6-42BB-94CE-0EE04F956D4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3EC4F-8ADA-40B9-BED2-66C629CE35B4}" type="sibTrans" cxnId="{5F1E728D-44F6-42BB-94CE-0EE04F956D4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6A267-A705-4949-8C2B-3B59A3CA1C6A}">
      <dgm:prSet phldrT="[Tekst]" custT="1"/>
      <dgm:spPr/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Nadwyżka</a:t>
          </a:r>
          <a:b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operacyjna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29 001 825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38573-2DA1-4628-A820-57125684C5C0}" type="parTrans" cxnId="{6946EC35-FA83-43FD-9790-D8D83BE790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D1C6A-8F54-4007-93F2-87C525A988E5}" type="sibTrans" cxnId="{6946EC35-FA83-43FD-9790-D8D83BE790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F0260-EFC8-42AE-A5DF-1CC772215191}" type="pres">
      <dgm:prSet presAssocID="{99DE8ACC-B892-4F08-8EC0-A60E52BB21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5B9B31-0C4D-40AB-8A4B-936073654D45}" type="pres">
      <dgm:prSet presAssocID="{78C4D05E-5E13-439E-83B4-2867378F9B3C}" presName="node" presStyleLbl="node1" presStyleIdx="0" presStyleCnt="3" custScaleX="217296" custScaleY="155157" custLinFactNeighborX="21364" custLinFactNeighborY="22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4333CF-C87C-4E28-943D-6131095FC134}" type="pres">
      <dgm:prSet presAssocID="{D5150526-89A4-4926-8BA1-67CAEADC38E3}" presName="spacerL" presStyleCnt="0"/>
      <dgm:spPr/>
    </dgm:pt>
    <dgm:pt modelId="{06985320-4EAC-43F1-A091-1CC595D3A783}" type="pres">
      <dgm:prSet presAssocID="{D5150526-89A4-4926-8BA1-67CAEADC38E3}" presName="sibTrans" presStyleLbl="sibTrans2D1" presStyleIdx="0" presStyleCnt="2" custScaleX="40087" custScaleY="71143"/>
      <dgm:spPr>
        <a:prstGeom prst="mathMinus">
          <a:avLst/>
        </a:prstGeom>
      </dgm:spPr>
      <dgm:t>
        <a:bodyPr/>
        <a:lstStyle/>
        <a:p>
          <a:endParaRPr lang="pl-PL"/>
        </a:p>
      </dgm:t>
    </dgm:pt>
    <dgm:pt modelId="{671BC690-7859-41D7-81A8-F7E2991F46F4}" type="pres">
      <dgm:prSet presAssocID="{D5150526-89A4-4926-8BA1-67CAEADC38E3}" presName="spacerR" presStyleCnt="0"/>
      <dgm:spPr/>
    </dgm:pt>
    <dgm:pt modelId="{6A026254-683E-43AA-BFD8-9D35144CFABA}" type="pres">
      <dgm:prSet presAssocID="{3DDF5BB2-301B-4513-8FF5-F79FAE3389A3}" presName="node" presStyleLbl="node1" presStyleIdx="1" presStyleCnt="3" custScaleX="223860" custScaleY="1515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1AE84-07BA-49FB-B77D-D639424FE9C0}" type="pres">
      <dgm:prSet presAssocID="{68A3EC4F-8ADA-40B9-BED2-66C629CE35B4}" presName="spacerL" presStyleCnt="0"/>
      <dgm:spPr/>
    </dgm:pt>
    <dgm:pt modelId="{CEEF10A6-212E-45BA-90C3-D6C7BCC43383}" type="pres">
      <dgm:prSet presAssocID="{68A3EC4F-8ADA-40B9-BED2-66C629CE35B4}" presName="sibTrans" presStyleLbl="sibTrans2D1" presStyleIdx="1" presStyleCnt="2"/>
      <dgm:spPr/>
      <dgm:t>
        <a:bodyPr/>
        <a:lstStyle/>
        <a:p>
          <a:endParaRPr lang="pl-PL"/>
        </a:p>
      </dgm:t>
    </dgm:pt>
    <dgm:pt modelId="{F275076F-BCCA-4F24-B008-4B1806E830DE}" type="pres">
      <dgm:prSet presAssocID="{68A3EC4F-8ADA-40B9-BED2-66C629CE35B4}" presName="spacerR" presStyleCnt="0"/>
      <dgm:spPr/>
    </dgm:pt>
    <dgm:pt modelId="{60123CEE-55C7-4576-876C-AE53F219A9B0}" type="pres">
      <dgm:prSet presAssocID="{E026A267-A705-4949-8C2B-3B59A3CA1C6A}" presName="node" presStyleLbl="node1" presStyleIdx="2" presStyleCnt="3" custScaleX="208628" custScaleY="169156" custLinFactNeighborX="70901" custLinFactNeighborY="2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5EC976-C232-45FD-87B3-8F10F693899E}" type="presOf" srcId="{E026A267-A705-4949-8C2B-3B59A3CA1C6A}" destId="{60123CEE-55C7-4576-876C-AE53F219A9B0}" srcOrd="0" destOrd="0" presId="urn:microsoft.com/office/officeart/2005/8/layout/equation1"/>
    <dgm:cxn modelId="{1298BB74-1FF2-4D6D-B061-97D2D7255298}" type="presOf" srcId="{78C4D05E-5E13-439E-83B4-2867378F9B3C}" destId="{0E5B9B31-0C4D-40AB-8A4B-936073654D45}" srcOrd="0" destOrd="0" presId="urn:microsoft.com/office/officeart/2005/8/layout/equation1"/>
    <dgm:cxn modelId="{D01314E4-F10B-4D91-BB3B-62D3ECB86971}" type="presOf" srcId="{D5150526-89A4-4926-8BA1-67CAEADC38E3}" destId="{06985320-4EAC-43F1-A091-1CC595D3A783}" srcOrd="0" destOrd="0" presId="urn:microsoft.com/office/officeart/2005/8/layout/equation1"/>
    <dgm:cxn modelId="{8465F9CE-C3F3-4F8A-A62A-375BAA34375F}" type="presOf" srcId="{68A3EC4F-8ADA-40B9-BED2-66C629CE35B4}" destId="{CEEF10A6-212E-45BA-90C3-D6C7BCC43383}" srcOrd="0" destOrd="0" presId="urn:microsoft.com/office/officeart/2005/8/layout/equation1"/>
    <dgm:cxn modelId="{FA17DED7-76A1-4949-A3FD-1F974016EDD9}" type="presOf" srcId="{99DE8ACC-B892-4F08-8EC0-A60E52BB2195}" destId="{46CF0260-EFC8-42AE-A5DF-1CC772215191}" srcOrd="0" destOrd="0" presId="urn:microsoft.com/office/officeart/2005/8/layout/equation1"/>
    <dgm:cxn modelId="{0E3F00DA-B121-4231-A4D1-CDC017B38AA7}" srcId="{99DE8ACC-B892-4F08-8EC0-A60E52BB2195}" destId="{78C4D05E-5E13-439E-83B4-2867378F9B3C}" srcOrd="0" destOrd="0" parTransId="{A33E291F-65DB-46F3-A686-9AD641560A4A}" sibTransId="{D5150526-89A4-4926-8BA1-67CAEADC38E3}"/>
    <dgm:cxn modelId="{5F1E728D-44F6-42BB-94CE-0EE04F956D4D}" srcId="{99DE8ACC-B892-4F08-8EC0-A60E52BB2195}" destId="{3DDF5BB2-301B-4513-8FF5-F79FAE3389A3}" srcOrd="1" destOrd="0" parTransId="{5F513BC8-975F-4B99-A25E-6D79A2C48FC8}" sibTransId="{68A3EC4F-8ADA-40B9-BED2-66C629CE35B4}"/>
    <dgm:cxn modelId="{894B8A28-851B-408A-981B-039F6E1FA9A0}" type="presOf" srcId="{3DDF5BB2-301B-4513-8FF5-F79FAE3389A3}" destId="{6A026254-683E-43AA-BFD8-9D35144CFABA}" srcOrd="0" destOrd="0" presId="urn:microsoft.com/office/officeart/2005/8/layout/equation1"/>
    <dgm:cxn modelId="{6946EC35-FA83-43FD-9790-D8D83BE7904A}" srcId="{99DE8ACC-B892-4F08-8EC0-A60E52BB2195}" destId="{E026A267-A705-4949-8C2B-3B59A3CA1C6A}" srcOrd="2" destOrd="0" parTransId="{89538573-2DA1-4628-A820-57125684C5C0}" sibTransId="{6FDD1C6A-8F54-4007-93F2-87C525A988E5}"/>
    <dgm:cxn modelId="{D75433CA-47E5-47EA-BA46-9FEA8A49F04A}" type="presParOf" srcId="{46CF0260-EFC8-42AE-A5DF-1CC772215191}" destId="{0E5B9B31-0C4D-40AB-8A4B-936073654D45}" srcOrd="0" destOrd="0" presId="urn:microsoft.com/office/officeart/2005/8/layout/equation1"/>
    <dgm:cxn modelId="{DD94AD68-3D94-4242-BEC2-CEA7AC201FFC}" type="presParOf" srcId="{46CF0260-EFC8-42AE-A5DF-1CC772215191}" destId="{294333CF-C87C-4E28-943D-6131095FC134}" srcOrd="1" destOrd="0" presId="urn:microsoft.com/office/officeart/2005/8/layout/equation1"/>
    <dgm:cxn modelId="{3137426E-0FD6-48E8-9AAB-18AC20B20785}" type="presParOf" srcId="{46CF0260-EFC8-42AE-A5DF-1CC772215191}" destId="{06985320-4EAC-43F1-A091-1CC595D3A783}" srcOrd="2" destOrd="0" presId="urn:microsoft.com/office/officeart/2005/8/layout/equation1"/>
    <dgm:cxn modelId="{4CA98961-FC65-40BD-A1F0-4DF52F52FEC4}" type="presParOf" srcId="{46CF0260-EFC8-42AE-A5DF-1CC772215191}" destId="{671BC690-7859-41D7-81A8-F7E2991F46F4}" srcOrd="3" destOrd="0" presId="urn:microsoft.com/office/officeart/2005/8/layout/equation1"/>
    <dgm:cxn modelId="{40B7BF60-2A07-42A1-A79B-443C29ABB9D0}" type="presParOf" srcId="{46CF0260-EFC8-42AE-A5DF-1CC772215191}" destId="{6A026254-683E-43AA-BFD8-9D35144CFABA}" srcOrd="4" destOrd="0" presId="urn:microsoft.com/office/officeart/2005/8/layout/equation1"/>
    <dgm:cxn modelId="{64624B13-E667-4FB3-BF0C-6BBA0B6ADC75}" type="presParOf" srcId="{46CF0260-EFC8-42AE-A5DF-1CC772215191}" destId="{4E01AE84-07BA-49FB-B77D-D639424FE9C0}" srcOrd="5" destOrd="0" presId="urn:microsoft.com/office/officeart/2005/8/layout/equation1"/>
    <dgm:cxn modelId="{8FA7F060-5845-4E7D-AC34-5F04231C1DE2}" type="presParOf" srcId="{46CF0260-EFC8-42AE-A5DF-1CC772215191}" destId="{CEEF10A6-212E-45BA-90C3-D6C7BCC43383}" srcOrd="6" destOrd="0" presId="urn:microsoft.com/office/officeart/2005/8/layout/equation1"/>
    <dgm:cxn modelId="{9CD72DB0-7307-44D6-BD1A-B110D538F85C}" type="presParOf" srcId="{46CF0260-EFC8-42AE-A5DF-1CC772215191}" destId="{F275076F-BCCA-4F24-B008-4B1806E830DE}" srcOrd="7" destOrd="0" presId="urn:microsoft.com/office/officeart/2005/8/layout/equation1"/>
    <dgm:cxn modelId="{850DAC5F-AF84-462A-94D3-79C568B176B9}" type="presParOf" srcId="{46CF0260-EFC8-42AE-A5DF-1CC772215191}" destId="{60123CEE-55C7-4576-876C-AE53F219A9B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E8ACC-B892-4F08-8EC0-A60E52BB2195}" type="doc">
      <dgm:prSet loTypeId="urn:microsoft.com/office/officeart/2005/8/layout/equation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8C4D05E-5E13-439E-83B4-2867378F9B3C}">
      <dgm:prSet phldrT="[Tekst]" custT="1"/>
      <dgm:spPr>
        <a:solidFill>
          <a:srgbClr val="00B050">
            <a:alpha val="83000"/>
          </a:srgbClr>
        </a:solidFill>
      </dgm:spPr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dochody ogółem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604 351 845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E291F-65DB-46F3-A686-9AD641560A4A}" type="parTrans" cxnId="{0E3F00DA-B121-4231-A4D1-CDC017B38A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50526-89A4-4926-8BA1-67CAEADC38E3}" type="sibTrans" cxnId="{0E3F00DA-B121-4231-A4D1-CDC017B38AA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F5BB2-301B-4513-8FF5-F79FAE3389A3}">
      <dgm:prSet phldrT="[Tekst]" custT="1"/>
      <dgm:spPr>
        <a:solidFill>
          <a:srgbClr val="00B050">
            <a:alpha val="84000"/>
          </a:srgbClr>
        </a:solidFill>
      </dgm:spPr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wydatki </a:t>
          </a:r>
          <a:b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ogółem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597 755 129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13BC8-975F-4B99-A25E-6D79A2C48FC8}" type="parTrans" cxnId="{5F1E728D-44F6-42BB-94CE-0EE04F956D4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3EC4F-8ADA-40B9-BED2-66C629CE35B4}" type="sibTrans" cxnId="{5F1E728D-44F6-42BB-94CE-0EE04F956D4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6A267-A705-4949-8C2B-3B59A3CA1C6A}">
      <dgm:prSet phldrT="[Tekst]" custT="1"/>
      <dgm:spPr>
        <a:gradFill rotWithShape="0">
          <a:gsLst>
            <a:gs pos="13000">
              <a:srgbClr val="92D050"/>
            </a:gs>
            <a:gs pos="69000">
              <a:srgbClr val="00B050"/>
            </a:gs>
            <a:gs pos="27000">
              <a:srgbClr val="49C050"/>
            </a:gs>
            <a:gs pos="86000">
              <a:srgbClr val="92D050"/>
            </a:gs>
          </a:gsLst>
          <a:lin ang="5400000" scaled="0"/>
        </a:gradFill>
      </dgm:spPr>
      <dgm:t>
        <a:bodyPr/>
        <a:lstStyle/>
        <a:p>
          <a:pPr algn="ctr"/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Nadwyżka</a:t>
          </a:r>
          <a:b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budżetowa</a:t>
          </a:r>
        </a:p>
        <a:p>
          <a:pPr algn="ctr"/>
          <a:r>
            <a: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6 596 716</a:t>
          </a:r>
          <a:endParaRPr lang="pl-PL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38573-2DA1-4628-A820-57125684C5C0}" type="parTrans" cxnId="{6946EC35-FA83-43FD-9790-D8D83BE790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D1C6A-8F54-4007-93F2-87C525A988E5}" type="sibTrans" cxnId="{6946EC35-FA83-43FD-9790-D8D83BE790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F0260-EFC8-42AE-A5DF-1CC772215191}" type="pres">
      <dgm:prSet presAssocID="{99DE8ACC-B892-4F08-8EC0-A60E52BB21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5B9B31-0C4D-40AB-8A4B-936073654D45}" type="pres">
      <dgm:prSet presAssocID="{78C4D05E-5E13-439E-83B4-2867378F9B3C}" presName="node" presStyleLbl="node1" presStyleIdx="0" presStyleCnt="3" custScaleX="217296" custScaleY="155157" custLinFactNeighborX="21364" custLinFactNeighborY="22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4333CF-C87C-4E28-943D-6131095FC134}" type="pres">
      <dgm:prSet presAssocID="{D5150526-89A4-4926-8BA1-67CAEADC38E3}" presName="spacerL" presStyleCnt="0"/>
      <dgm:spPr/>
    </dgm:pt>
    <dgm:pt modelId="{06985320-4EAC-43F1-A091-1CC595D3A783}" type="pres">
      <dgm:prSet presAssocID="{D5150526-89A4-4926-8BA1-67CAEADC38E3}" presName="sibTrans" presStyleLbl="sibTrans2D1" presStyleIdx="0" presStyleCnt="2" custScaleX="40087" custScaleY="71143"/>
      <dgm:spPr>
        <a:prstGeom prst="mathMinus">
          <a:avLst/>
        </a:prstGeom>
      </dgm:spPr>
      <dgm:t>
        <a:bodyPr/>
        <a:lstStyle/>
        <a:p>
          <a:endParaRPr lang="pl-PL"/>
        </a:p>
      </dgm:t>
    </dgm:pt>
    <dgm:pt modelId="{671BC690-7859-41D7-81A8-F7E2991F46F4}" type="pres">
      <dgm:prSet presAssocID="{D5150526-89A4-4926-8BA1-67CAEADC38E3}" presName="spacerR" presStyleCnt="0"/>
      <dgm:spPr/>
    </dgm:pt>
    <dgm:pt modelId="{6A026254-683E-43AA-BFD8-9D35144CFABA}" type="pres">
      <dgm:prSet presAssocID="{3DDF5BB2-301B-4513-8FF5-F79FAE3389A3}" presName="node" presStyleLbl="node1" presStyleIdx="1" presStyleCnt="3" custScaleX="223860" custScaleY="1515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1AE84-07BA-49FB-B77D-D639424FE9C0}" type="pres">
      <dgm:prSet presAssocID="{68A3EC4F-8ADA-40B9-BED2-66C629CE35B4}" presName="spacerL" presStyleCnt="0"/>
      <dgm:spPr/>
    </dgm:pt>
    <dgm:pt modelId="{CEEF10A6-212E-45BA-90C3-D6C7BCC43383}" type="pres">
      <dgm:prSet presAssocID="{68A3EC4F-8ADA-40B9-BED2-66C629CE35B4}" presName="sibTrans" presStyleLbl="sibTrans2D1" presStyleIdx="1" presStyleCnt="2"/>
      <dgm:spPr/>
      <dgm:t>
        <a:bodyPr/>
        <a:lstStyle/>
        <a:p>
          <a:endParaRPr lang="pl-PL"/>
        </a:p>
      </dgm:t>
    </dgm:pt>
    <dgm:pt modelId="{F275076F-BCCA-4F24-B008-4B1806E830DE}" type="pres">
      <dgm:prSet presAssocID="{68A3EC4F-8ADA-40B9-BED2-66C629CE35B4}" presName="spacerR" presStyleCnt="0"/>
      <dgm:spPr/>
    </dgm:pt>
    <dgm:pt modelId="{60123CEE-55C7-4576-876C-AE53F219A9B0}" type="pres">
      <dgm:prSet presAssocID="{E026A267-A705-4949-8C2B-3B59A3CA1C6A}" presName="node" presStyleLbl="node1" presStyleIdx="2" presStyleCnt="3" custScaleX="208628" custScaleY="169156" custLinFactNeighborX="70901" custLinFactNeighborY="2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3F00DA-B121-4231-A4D1-CDC017B38AA7}" srcId="{99DE8ACC-B892-4F08-8EC0-A60E52BB2195}" destId="{78C4D05E-5E13-439E-83B4-2867378F9B3C}" srcOrd="0" destOrd="0" parTransId="{A33E291F-65DB-46F3-A686-9AD641560A4A}" sibTransId="{D5150526-89A4-4926-8BA1-67CAEADC38E3}"/>
    <dgm:cxn modelId="{565A9F3B-ECD2-4201-81C0-F7700955B173}" type="presOf" srcId="{3DDF5BB2-301B-4513-8FF5-F79FAE3389A3}" destId="{6A026254-683E-43AA-BFD8-9D35144CFABA}" srcOrd="0" destOrd="0" presId="urn:microsoft.com/office/officeart/2005/8/layout/equation1"/>
    <dgm:cxn modelId="{5F1E728D-44F6-42BB-94CE-0EE04F956D4D}" srcId="{99DE8ACC-B892-4F08-8EC0-A60E52BB2195}" destId="{3DDF5BB2-301B-4513-8FF5-F79FAE3389A3}" srcOrd="1" destOrd="0" parTransId="{5F513BC8-975F-4B99-A25E-6D79A2C48FC8}" sibTransId="{68A3EC4F-8ADA-40B9-BED2-66C629CE35B4}"/>
    <dgm:cxn modelId="{27EF1EE4-7808-4B7D-A087-5315DF98E49C}" type="presOf" srcId="{78C4D05E-5E13-439E-83B4-2867378F9B3C}" destId="{0E5B9B31-0C4D-40AB-8A4B-936073654D45}" srcOrd="0" destOrd="0" presId="urn:microsoft.com/office/officeart/2005/8/layout/equation1"/>
    <dgm:cxn modelId="{3DE44199-5248-499C-A73B-F9703831D07E}" type="presOf" srcId="{E026A267-A705-4949-8C2B-3B59A3CA1C6A}" destId="{60123CEE-55C7-4576-876C-AE53F219A9B0}" srcOrd="0" destOrd="0" presId="urn:microsoft.com/office/officeart/2005/8/layout/equation1"/>
    <dgm:cxn modelId="{8915D415-6653-47DE-AF69-F99252EA8285}" type="presOf" srcId="{D5150526-89A4-4926-8BA1-67CAEADC38E3}" destId="{06985320-4EAC-43F1-A091-1CC595D3A783}" srcOrd="0" destOrd="0" presId="urn:microsoft.com/office/officeart/2005/8/layout/equation1"/>
    <dgm:cxn modelId="{3D0596B7-5A50-48FE-AFC4-34A58B2CA3DF}" type="presOf" srcId="{99DE8ACC-B892-4F08-8EC0-A60E52BB2195}" destId="{46CF0260-EFC8-42AE-A5DF-1CC772215191}" srcOrd="0" destOrd="0" presId="urn:microsoft.com/office/officeart/2005/8/layout/equation1"/>
    <dgm:cxn modelId="{6946EC35-FA83-43FD-9790-D8D83BE7904A}" srcId="{99DE8ACC-B892-4F08-8EC0-A60E52BB2195}" destId="{E026A267-A705-4949-8C2B-3B59A3CA1C6A}" srcOrd="2" destOrd="0" parTransId="{89538573-2DA1-4628-A820-57125684C5C0}" sibTransId="{6FDD1C6A-8F54-4007-93F2-87C525A988E5}"/>
    <dgm:cxn modelId="{4DE6541D-E263-42C7-B322-5B3A36D47A93}" type="presOf" srcId="{68A3EC4F-8ADA-40B9-BED2-66C629CE35B4}" destId="{CEEF10A6-212E-45BA-90C3-D6C7BCC43383}" srcOrd="0" destOrd="0" presId="urn:microsoft.com/office/officeart/2005/8/layout/equation1"/>
    <dgm:cxn modelId="{0FBE6189-A77A-40E3-A63C-78C1483B55D5}" type="presParOf" srcId="{46CF0260-EFC8-42AE-A5DF-1CC772215191}" destId="{0E5B9B31-0C4D-40AB-8A4B-936073654D45}" srcOrd="0" destOrd="0" presId="urn:microsoft.com/office/officeart/2005/8/layout/equation1"/>
    <dgm:cxn modelId="{FB14953A-BA0F-48BD-AC54-BECF16FC3E6F}" type="presParOf" srcId="{46CF0260-EFC8-42AE-A5DF-1CC772215191}" destId="{294333CF-C87C-4E28-943D-6131095FC134}" srcOrd="1" destOrd="0" presId="urn:microsoft.com/office/officeart/2005/8/layout/equation1"/>
    <dgm:cxn modelId="{2963BFCC-2EA5-4138-95D8-D7B7907F0025}" type="presParOf" srcId="{46CF0260-EFC8-42AE-A5DF-1CC772215191}" destId="{06985320-4EAC-43F1-A091-1CC595D3A783}" srcOrd="2" destOrd="0" presId="urn:microsoft.com/office/officeart/2005/8/layout/equation1"/>
    <dgm:cxn modelId="{28FF629C-E499-469C-9476-59F59AD9931B}" type="presParOf" srcId="{46CF0260-EFC8-42AE-A5DF-1CC772215191}" destId="{671BC690-7859-41D7-81A8-F7E2991F46F4}" srcOrd="3" destOrd="0" presId="urn:microsoft.com/office/officeart/2005/8/layout/equation1"/>
    <dgm:cxn modelId="{2E3579DD-CD8C-4EB7-93F6-BC90A9F4861B}" type="presParOf" srcId="{46CF0260-EFC8-42AE-A5DF-1CC772215191}" destId="{6A026254-683E-43AA-BFD8-9D35144CFABA}" srcOrd="4" destOrd="0" presId="urn:microsoft.com/office/officeart/2005/8/layout/equation1"/>
    <dgm:cxn modelId="{2A0C3FBD-387D-4B82-B2A8-27E61ECD9676}" type="presParOf" srcId="{46CF0260-EFC8-42AE-A5DF-1CC772215191}" destId="{4E01AE84-07BA-49FB-B77D-D639424FE9C0}" srcOrd="5" destOrd="0" presId="urn:microsoft.com/office/officeart/2005/8/layout/equation1"/>
    <dgm:cxn modelId="{30082103-8F10-4441-8594-D4D88AEFBE6C}" type="presParOf" srcId="{46CF0260-EFC8-42AE-A5DF-1CC772215191}" destId="{CEEF10A6-212E-45BA-90C3-D6C7BCC43383}" srcOrd="6" destOrd="0" presId="urn:microsoft.com/office/officeart/2005/8/layout/equation1"/>
    <dgm:cxn modelId="{B36B5237-CB1A-45BD-9050-FFD95F7BF4A2}" type="presParOf" srcId="{46CF0260-EFC8-42AE-A5DF-1CC772215191}" destId="{F275076F-BCCA-4F24-B008-4B1806E830DE}" srcOrd="7" destOrd="0" presId="urn:microsoft.com/office/officeart/2005/8/layout/equation1"/>
    <dgm:cxn modelId="{4F57C92E-E1E5-48DE-842C-8F8A2FAFCEAB}" type="presParOf" srcId="{46CF0260-EFC8-42AE-A5DF-1CC772215191}" destId="{60123CEE-55C7-4576-876C-AE53F219A9B0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1269FD-BC0D-4E0D-8DF4-C459D63492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DBE8F2-C9BA-4A2E-9E91-BCDB62162755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  <a:p>
          <a:r>
            <a:rPr lang="pl-PL" sz="1800" dirty="0" smtClean="0">
              <a:latin typeface="Arial" panose="020B0604020202020204" pitchFamily="34" charset="0"/>
              <a:cs typeface="Arial" panose="020B0604020202020204" pitchFamily="34" charset="0"/>
            </a:rPr>
            <a:t>19 mln zł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4D20A-E98B-49D1-866B-3B444168615F}" type="parTrans" cxnId="{96D07AAA-D9F6-4705-8B8A-3015E96D5D00}">
      <dgm:prSet/>
      <dgm:spPr/>
      <dgm:t>
        <a:bodyPr/>
        <a:lstStyle/>
        <a:p>
          <a:endParaRPr lang="pl-PL"/>
        </a:p>
      </dgm:t>
    </dgm:pt>
    <dgm:pt modelId="{ABC92BD3-495B-40E0-84AC-89C875EA90AE}" type="sibTrans" cxnId="{96D07AAA-D9F6-4705-8B8A-3015E96D5D00}">
      <dgm:prSet/>
      <dgm:spPr/>
      <dgm:t>
        <a:bodyPr/>
        <a:lstStyle/>
        <a:p>
          <a:endParaRPr lang="pl-PL"/>
        </a:p>
      </dgm:t>
    </dgm:pt>
    <dgm:pt modelId="{CB06F525-3FF2-49F0-91F9-D54CBBC16FAD}">
      <dgm:prSet phldrT="[Tekst]" custT="1"/>
      <dgm:spPr/>
      <dgm:t>
        <a:bodyPr/>
        <a:lstStyle/>
        <a:p>
          <a:pPr algn="l"/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14 mln zł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przedterminowa spłata dot. 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2017 r.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6E006-9610-456F-BF23-AF827DBF77BB}" type="parTrans" cxnId="{B812D317-B30B-4151-9919-A3AFBC1D9703}">
      <dgm:prSet/>
      <dgm:spPr/>
      <dgm:t>
        <a:bodyPr/>
        <a:lstStyle/>
        <a:p>
          <a:endParaRPr lang="pl-PL"/>
        </a:p>
      </dgm:t>
    </dgm:pt>
    <dgm:pt modelId="{D3488994-6004-47D5-AB45-E626DE9F1FF4}" type="sibTrans" cxnId="{B812D317-B30B-4151-9919-A3AFBC1D9703}">
      <dgm:prSet/>
      <dgm:spPr/>
      <dgm:t>
        <a:bodyPr/>
        <a:lstStyle/>
        <a:p>
          <a:endParaRPr lang="pl-PL"/>
        </a:p>
      </dgm:t>
    </dgm:pt>
    <dgm:pt modelId="{14D5B169-B0D1-4ADD-9360-F3AD28B09F4F}">
      <dgm:prSet phldrT="[Tekst]" custT="1"/>
      <dgm:spPr/>
      <dgm:t>
        <a:bodyPr/>
        <a:lstStyle/>
        <a:p>
          <a:pPr algn="l"/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 mln zł 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zmniejszenie emisji obligacji (autopoprawka Prezydenta)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8E8E3-22E4-4661-907E-56C3DF04BD88}" type="parTrans" cxnId="{BA029A11-DA4B-4816-8DB2-EBAE68C26CB0}">
      <dgm:prSet/>
      <dgm:spPr/>
      <dgm:t>
        <a:bodyPr/>
        <a:lstStyle/>
        <a:p>
          <a:endParaRPr lang="pl-PL"/>
        </a:p>
      </dgm:t>
    </dgm:pt>
    <dgm:pt modelId="{1453C034-0864-4DC2-A4E5-10FDF485C75B}" type="sibTrans" cxnId="{BA029A11-DA4B-4816-8DB2-EBAE68C26CB0}">
      <dgm:prSet/>
      <dgm:spPr/>
      <dgm:t>
        <a:bodyPr/>
        <a:lstStyle/>
        <a:p>
          <a:endParaRPr lang="pl-PL"/>
        </a:p>
      </dgm:t>
    </dgm:pt>
    <dgm:pt modelId="{2D611A35-629F-4EA4-89E7-A974D201846A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  <a:p>
          <a:r>
            <a:rPr lang="pl-PL" sz="1800" dirty="0" smtClean="0">
              <a:latin typeface="Arial" panose="020B0604020202020204" pitchFamily="34" charset="0"/>
              <a:cs typeface="Arial" panose="020B0604020202020204" pitchFamily="34" charset="0"/>
            </a:rPr>
            <a:t>19,88 mln zł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DA0580-05BC-43F1-89EA-2ABEDF384A5B}" type="parTrans" cxnId="{FC8BDF18-3386-4210-AB33-EDFB0C3C0144}">
      <dgm:prSet/>
      <dgm:spPr/>
      <dgm:t>
        <a:bodyPr/>
        <a:lstStyle/>
        <a:p>
          <a:endParaRPr lang="pl-PL"/>
        </a:p>
      </dgm:t>
    </dgm:pt>
    <dgm:pt modelId="{DD413F24-D849-4240-843D-0CD714B87136}" type="sibTrans" cxnId="{FC8BDF18-3386-4210-AB33-EDFB0C3C0144}">
      <dgm:prSet/>
      <dgm:spPr/>
      <dgm:t>
        <a:bodyPr/>
        <a:lstStyle/>
        <a:p>
          <a:endParaRPr lang="pl-PL"/>
        </a:p>
      </dgm:t>
    </dgm:pt>
    <dgm:pt modelId="{116F34E6-143C-4077-A9E2-7A62DB7C3E2A}">
      <dgm:prSet phldrT="[Tekst]" custT="1"/>
      <dgm:spPr/>
      <dgm:t>
        <a:bodyPr/>
        <a:lstStyle/>
        <a:p>
          <a:pPr algn="ctr"/>
          <a:endParaRPr lang="pl-PL" sz="1600" b="1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pl-PL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7 080 000 zł 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dodatkowa spłata długu 2018 r.</a:t>
          </a:r>
        </a:p>
        <a:p>
          <a:pPr algn="ctr"/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DA1E8-67FE-49A9-8CE5-2076EAC491C5}" type="parTrans" cxnId="{9663981F-B145-4586-B823-9B0F160A6BBC}">
      <dgm:prSet/>
      <dgm:spPr/>
      <dgm:t>
        <a:bodyPr/>
        <a:lstStyle/>
        <a:p>
          <a:endParaRPr lang="pl-PL"/>
        </a:p>
      </dgm:t>
    </dgm:pt>
    <dgm:pt modelId="{2E16AE85-D7DA-43C0-A92B-FE0EA72F63A0}" type="sibTrans" cxnId="{9663981F-B145-4586-B823-9B0F160A6BBC}">
      <dgm:prSet/>
      <dgm:spPr/>
      <dgm:t>
        <a:bodyPr/>
        <a:lstStyle/>
        <a:p>
          <a:endParaRPr lang="pl-PL"/>
        </a:p>
      </dgm:t>
    </dgm:pt>
    <dgm:pt modelId="{359ACB6D-9C00-42D2-AA92-2A6229EE3A59}">
      <dgm:prSet phldrT="[Tekst]" custT="1"/>
      <dgm:spPr/>
      <dgm:t>
        <a:bodyPr/>
        <a:lstStyle/>
        <a:p>
          <a:pPr algn="l"/>
          <a:r>
            <a:rPr lang="pl-PL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12,8 mln zł </a:t>
          </a:r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budżecie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EDC67-915F-4048-A270-866F55F5192A}" type="parTrans" cxnId="{C672E9B2-28AC-4F03-BC59-268DC1216EFF}">
      <dgm:prSet/>
      <dgm:spPr/>
      <dgm:t>
        <a:bodyPr/>
        <a:lstStyle/>
        <a:p>
          <a:endParaRPr lang="pl-PL"/>
        </a:p>
      </dgm:t>
    </dgm:pt>
    <dgm:pt modelId="{3AAF1D2F-4079-4D2F-8B7D-1B6F59F62400}" type="sibTrans" cxnId="{C672E9B2-28AC-4F03-BC59-268DC1216EFF}">
      <dgm:prSet/>
      <dgm:spPr/>
      <dgm:t>
        <a:bodyPr/>
        <a:lstStyle/>
        <a:p>
          <a:endParaRPr lang="pl-PL"/>
        </a:p>
      </dgm:t>
    </dgm:pt>
    <dgm:pt modelId="{EE12F6CB-1365-4BFE-B6E8-028846EFC7AE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r>
            <a:rPr lang="pl-PL" sz="1800" dirty="0" smtClean="0">
              <a:latin typeface="Arial" panose="020B0604020202020204" pitchFamily="34" charset="0"/>
              <a:cs typeface="Arial" panose="020B0604020202020204" pitchFamily="34" charset="0"/>
            </a:rPr>
            <a:t>12,5 mln zł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E5500-9EAE-44C2-B532-A27FB6DBEC9E}" type="parTrans" cxnId="{79ED941B-C489-4EF4-83B7-C88597A52A80}">
      <dgm:prSet/>
      <dgm:spPr/>
      <dgm:t>
        <a:bodyPr/>
        <a:lstStyle/>
        <a:p>
          <a:endParaRPr lang="pl-PL"/>
        </a:p>
      </dgm:t>
    </dgm:pt>
    <dgm:pt modelId="{B1338684-04ED-4080-BEED-24EB1ED02EA7}" type="sibTrans" cxnId="{79ED941B-C489-4EF4-83B7-C88597A52A80}">
      <dgm:prSet/>
      <dgm:spPr/>
      <dgm:t>
        <a:bodyPr/>
        <a:lstStyle/>
        <a:p>
          <a:endParaRPr lang="pl-PL"/>
        </a:p>
      </dgm:t>
    </dgm:pt>
    <dgm:pt modelId="{E87311DC-BCD1-478E-A46C-8011F5D1D148}">
      <dgm:prSet phldrT="[Tekst]" custT="1"/>
      <dgm:spPr/>
      <dgm:t>
        <a:bodyPr/>
        <a:lstStyle/>
        <a:p>
          <a:pPr algn="l"/>
          <a:r>
            <a:rPr lang="pl-PL" sz="1600" b="1" dirty="0" smtClean="0">
              <a:latin typeface="Arial" panose="020B0604020202020204" pitchFamily="34" charset="0"/>
              <a:cs typeface="Arial" panose="020B0604020202020204" pitchFamily="34" charset="0"/>
            </a:rPr>
            <a:t>6,9 mln zł  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dodatkowa spłata 2018 r.</a:t>
          </a:r>
        </a:p>
      </dgm:t>
    </dgm:pt>
    <dgm:pt modelId="{5F889B9C-BA8B-4D13-B49B-07D7975AD5D6}" type="parTrans" cxnId="{49375084-551B-4FAD-A6AA-94419A5486B0}">
      <dgm:prSet/>
      <dgm:spPr/>
      <dgm:t>
        <a:bodyPr/>
        <a:lstStyle/>
        <a:p>
          <a:endParaRPr lang="pl-PL"/>
        </a:p>
      </dgm:t>
    </dgm:pt>
    <dgm:pt modelId="{7C912F5F-B74E-48FF-9C21-7A44AF87B698}" type="sibTrans" cxnId="{49375084-551B-4FAD-A6AA-94419A5486B0}">
      <dgm:prSet/>
      <dgm:spPr/>
      <dgm:t>
        <a:bodyPr/>
        <a:lstStyle/>
        <a:p>
          <a:endParaRPr lang="pl-PL"/>
        </a:p>
      </dgm:t>
    </dgm:pt>
    <dgm:pt modelId="{322E17C0-2318-4844-BBA2-A8CB3516D3E0}">
      <dgm:prSet phldrT="[Tekst]" custT="1"/>
      <dgm:spPr/>
      <dgm:t>
        <a:bodyPr/>
        <a:lstStyle/>
        <a:p>
          <a:pPr algn="l"/>
          <a:r>
            <a:rPr lang="pl-PL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5,6 mln zł 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budżecie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B0B76-78CF-4EF2-9D97-73458EFBC0CE}" type="parTrans" cxnId="{B52C531D-1F67-40C0-9389-CDC4B56C95AF}">
      <dgm:prSet/>
      <dgm:spPr/>
      <dgm:t>
        <a:bodyPr/>
        <a:lstStyle/>
        <a:p>
          <a:endParaRPr lang="pl-PL"/>
        </a:p>
      </dgm:t>
    </dgm:pt>
    <dgm:pt modelId="{1B67E622-4D75-45CC-8A6D-68C0204E8027}" type="sibTrans" cxnId="{B52C531D-1F67-40C0-9389-CDC4B56C95AF}">
      <dgm:prSet/>
      <dgm:spPr/>
      <dgm:t>
        <a:bodyPr/>
        <a:lstStyle/>
        <a:p>
          <a:endParaRPr lang="pl-PL"/>
        </a:p>
      </dgm:t>
    </dgm:pt>
    <dgm:pt modelId="{CDF2A792-09B2-4915-95D3-68B01A18B2E7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  <a:p>
          <a:r>
            <a:rPr lang="pl-PL" sz="1800" dirty="0" smtClean="0">
              <a:latin typeface="Arial" panose="020B0604020202020204" pitchFamily="34" charset="0"/>
              <a:cs typeface="Arial" panose="020B0604020202020204" pitchFamily="34" charset="0"/>
            </a:rPr>
            <a:t>ok. 7 mln zł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BDD30-6B5F-4E5A-967F-3FE99D60972B}" type="parTrans" cxnId="{FF9BF9DA-7AF8-44DC-8FA4-5BB26DE018C6}">
      <dgm:prSet/>
      <dgm:spPr/>
      <dgm:t>
        <a:bodyPr/>
        <a:lstStyle/>
        <a:p>
          <a:endParaRPr lang="pl-PL"/>
        </a:p>
      </dgm:t>
    </dgm:pt>
    <dgm:pt modelId="{CF5E07A2-1FF2-4C08-AC78-DC10728B1A14}" type="sibTrans" cxnId="{FF9BF9DA-7AF8-44DC-8FA4-5BB26DE018C6}">
      <dgm:prSet/>
      <dgm:spPr/>
      <dgm:t>
        <a:bodyPr/>
        <a:lstStyle/>
        <a:p>
          <a:endParaRPr lang="pl-PL"/>
        </a:p>
      </dgm:t>
    </dgm:pt>
    <dgm:pt modelId="{783A4716-B971-47E3-AE8A-8286621ED58F}">
      <dgm:prSet phldrT="[Tekst]" custT="1"/>
      <dgm:spPr/>
      <dgm:t>
        <a:bodyPr/>
        <a:lstStyle/>
        <a:p>
          <a:pPr algn="l"/>
          <a:r>
            <a:rPr lang="pl-PL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7 034 574 zł</a:t>
          </a:r>
        </a:p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projekcie 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2C9D8-B4E1-4A07-9859-37F5F4239EEF}" type="parTrans" cxnId="{17184768-2A67-49E6-8F9D-EF4337942006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FEA7C-A912-4CFB-B647-0DA0BAF94464}" type="sibTrans" cxnId="{17184768-2A67-49E6-8F9D-EF4337942006}">
      <dgm:prSet/>
      <dgm:spPr/>
      <dgm:t>
        <a:bodyPr/>
        <a:lstStyle/>
        <a:p>
          <a:endParaRPr lang="pl-PL"/>
        </a:p>
      </dgm:t>
    </dgm:pt>
    <dgm:pt modelId="{AE24525F-B862-4202-A0C5-396B2718EF02}">
      <dgm:prSet phldrT="[Tekst]" custT="1"/>
      <dgm:spPr/>
      <dgm:t>
        <a:bodyPr/>
        <a:lstStyle/>
        <a:p>
          <a:pPr algn="l"/>
          <a:r>
            <a:rPr lang="pl-PL" sz="1200" dirty="0" smtClean="0">
              <a:latin typeface="Arial" panose="020B0604020202020204" pitchFamily="34" charset="0"/>
              <a:cs typeface="Arial" panose="020B0604020202020204" pitchFamily="34" charset="0"/>
            </a:rPr>
            <a:t>planowane spłaty w budżecie - 0</a:t>
          </a:r>
          <a:endParaRPr lang="pl-PL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CEB83-850D-4CBF-86A2-6A9ECD1B8BA0}" type="parTrans" cxnId="{152D16C1-CBFD-4711-A3A1-E61870950330}">
      <dgm:prSet/>
      <dgm:spPr/>
      <dgm:t>
        <a:bodyPr/>
        <a:lstStyle/>
        <a:p>
          <a:endParaRPr lang="pl-PL"/>
        </a:p>
      </dgm:t>
    </dgm:pt>
    <dgm:pt modelId="{5E3590B1-22F2-4DEB-A357-837242E8C04F}" type="sibTrans" cxnId="{152D16C1-CBFD-4711-A3A1-E61870950330}">
      <dgm:prSet/>
      <dgm:spPr/>
      <dgm:t>
        <a:bodyPr/>
        <a:lstStyle/>
        <a:p>
          <a:endParaRPr lang="pl-PL"/>
        </a:p>
      </dgm:t>
    </dgm:pt>
    <dgm:pt modelId="{50DFB595-2D35-433E-8194-5B4650055921}" type="pres">
      <dgm:prSet presAssocID="{7B1269FD-BC0D-4E0D-8DF4-C459D63492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58F5EED-1672-4E2B-9FC5-E18D5B34B322}" type="pres">
      <dgm:prSet presAssocID="{62DBE8F2-C9BA-4A2E-9E91-BCDB62162755}" presName="root" presStyleCnt="0"/>
      <dgm:spPr/>
    </dgm:pt>
    <dgm:pt modelId="{D40DCE88-1CEF-4497-AA68-B8A03FB6AB0B}" type="pres">
      <dgm:prSet presAssocID="{62DBE8F2-C9BA-4A2E-9E91-BCDB62162755}" presName="rootComposite" presStyleCnt="0"/>
      <dgm:spPr/>
    </dgm:pt>
    <dgm:pt modelId="{534C3339-732B-446E-AB97-2B61914D02F2}" type="pres">
      <dgm:prSet presAssocID="{62DBE8F2-C9BA-4A2E-9E91-BCDB62162755}" presName="rootText" presStyleLbl="node1" presStyleIdx="0" presStyleCnt="4"/>
      <dgm:spPr/>
      <dgm:t>
        <a:bodyPr/>
        <a:lstStyle/>
        <a:p>
          <a:endParaRPr lang="pl-PL"/>
        </a:p>
      </dgm:t>
    </dgm:pt>
    <dgm:pt modelId="{A22BDE73-1A60-41BB-BBA8-E46AD73E0E40}" type="pres">
      <dgm:prSet presAssocID="{62DBE8F2-C9BA-4A2E-9E91-BCDB62162755}" presName="rootConnector" presStyleLbl="node1" presStyleIdx="0" presStyleCnt="4"/>
      <dgm:spPr/>
      <dgm:t>
        <a:bodyPr/>
        <a:lstStyle/>
        <a:p>
          <a:endParaRPr lang="pl-PL"/>
        </a:p>
      </dgm:t>
    </dgm:pt>
    <dgm:pt modelId="{42850E00-81D1-49FC-98C5-5DD95891A69F}" type="pres">
      <dgm:prSet presAssocID="{62DBE8F2-C9BA-4A2E-9E91-BCDB62162755}" presName="childShape" presStyleCnt="0"/>
      <dgm:spPr/>
    </dgm:pt>
    <dgm:pt modelId="{993E5A1C-4149-466F-A32F-F5F2D377DC1C}" type="pres">
      <dgm:prSet presAssocID="{0476E006-9610-456F-BF23-AF827DBF77BB}" presName="Name13" presStyleLbl="parChTrans1D2" presStyleIdx="0" presStyleCnt="8"/>
      <dgm:spPr/>
      <dgm:t>
        <a:bodyPr/>
        <a:lstStyle/>
        <a:p>
          <a:endParaRPr lang="pl-PL"/>
        </a:p>
      </dgm:t>
    </dgm:pt>
    <dgm:pt modelId="{9C603B18-1F4E-4EC8-9C05-1676EC92D70C}" type="pres">
      <dgm:prSet presAssocID="{CB06F525-3FF2-49F0-91F9-D54CBBC16FAD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7B200-0362-4624-8303-0FBBC2F6B648}" type="pres">
      <dgm:prSet presAssocID="{A238E8E3-22E4-4661-907E-56C3DF04BD88}" presName="Name13" presStyleLbl="parChTrans1D2" presStyleIdx="1" presStyleCnt="8"/>
      <dgm:spPr/>
      <dgm:t>
        <a:bodyPr/>
        <a:lstStyle/>
        <a:p>
          <a:endParaRPr lang="pl-PL"/>
        </a:p>
      </dgm:t>
    </dgm:pt>
    <dgm:pt modelId="{6CB369FC-708D-4D8B-AE78-926630994A15}" type="pres">
      <dgm:prSet presAssocID="{14D5B169-B0D1-4ADD-9360-F3AD28B09F4F}" presName="childText" presStyleLbl="bgAcc1" presStyleIdx="1" presStyleCnt="8" custScaleX="105803" custScaleY="1125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E88961-EEE0-4D96-B5FB-9FA68DED44B8}" type="pres">
      <dgm:prSet presAssocID="{A29CEB83-850D-4CBF-86A2-6A9ECD1B8BA0}" presName="Name13" presStyleLbl="parChTrans1D2" presStyleIdx="2" presStyleCnt="8"/>
      <dgm:spPr/>
      <dgm:t>
        <a:bodyPr/>
        <a:lstStyle/>
        <a:p>
          <a:endParaRPr lang="pl-PL"/>
        </a:p>
      </dgm:t>
    </dgm:pt>
    <dgm:pt modelId="{4D00A375-8437-4327-BF9F-87C7A2DF6678}" type="pres">
      <dgm:prSet presAssocID="{AE24525F-B862-4202-A0C5-396B2718EF02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767D27-1B93-4D22-B27B-0F8381B9B3D3}" type="pres">
      <dgm:prSet presAssocID="{2D611A35-629F-4EA4-89E7-A974D201846A}" presName="root" presStyleCnt="0"/>
      <dgm:spPr/>
    </dgm:pt>
    <dgm:pt modelId="{B1689D6C-A428-4936-9647-672B8E0FDCEA}" type="pres">
      <dgm:prSet presAssocID="{2D611A35-629F-4EA4-89E7-A974D201846A}" presName="rootComposite" presStyleCnt="0"/>
      <dgm:spPr/>
    </dgm:pt>
    <dgm:pt modelId="{2A4F3786-5A52-4A38-BFD9-1AF465D66B24}" type="pres">
      <dgm:prSet presAssocID="{2D611A35-629F-4EA4-89E7-A974D201846A}" presName="rootText" presStyleLbl="node1" presStyleIdx="1" presStyleCnt="4"/>
      <dgm:spPr/>
      <dgm:t>
        <a:bodyPr/>
        <a:lstStyle/>
        <a:p>
          <a:endParaRPr lang="pl-PL"/>
        </a:p>
      </dgm:t>
    </dgm:pt>
    <dgm:pt modelId="{24CE87B2-5E8A-4C31-A78E-C39AE014F654}" type="pres">
      <dgm:prSet presAssocID="{2D611A35-629F-4EA4-89E7-A974D201846A}" presName="rootConnector" presStyleLbl="node1" presStyleIdx="1" presStyleCnt="4"/>
      <dgm:spPr/>
      <dgm:t>
        <a:bodyPr/>
        <a:lstStyle/>
        <a:p>
          <a:endParaRPr lang="pl-PL"/>
        </a:p>
      </dgm:t>
    </dgm:pt>
    <dgm:pt modelId="{5B8F2055-879F-4B50-A95B-651BEEC25769}" type="pres">
      <dgm:prSet presAssocID="{2D611A35-629F-4EA4-89E7-A974D201846A}" presName="childShape" presStyleCnt="0"/>
      <dgm:spPr/>
    </dgm:pt>
    <dgm:pt modelId="{992A1ED1-9294-41F5-A5A2-363B5469CE09}" type="pres">
      <dgm:prSet presAssocID="{EE9DA1E8-67FE-49A9-8CE5-2076EAC491C5}" presName="Name13" presStyleLbl="parChTrans1D2" presStyleIdx="3" presStyleCnt="8"/>
      <dgm:spPr/>
      <dgm:t>
        <a:bodyPr/>
        <a:lstStyle/>
        <a:p>
          <a:endParaRPr lang="pl-PL"/>
        </a:p>
      </dgm:t>
    </dgm:pt>
    <dgm:pt modelId="{7AEDC0DD-355C-4D7E-B5B5-E692065BAB17}" type="pres">
      <dgm:prSet presAssocID="{116F34E6-143C-4077-A9E2-7A62DB7C3E2A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E81CAB-123F-4D25-9D8F-A0AB0A901236}" type="pres">
      <dgm:prSet presAssocID="{EA4EDC67-915F-4048-A270-866F55F5192A}" presName="Name13" presStyleLbl="parChTrans1D2" presStyleIdx="4" presStyleCnt="8"/>
      <dgm:spPr/>
      <dgm:t>
        <a:bodyPr/>
        <a:lstStyle/>
        <a:p>
          <a:endParaRPr lang="pl-PL"/>
        </a:p>
      </dgm:t>
    </dgm:pt>
    <dgm:pt modelId="{00DF234E-BF19-41BF-A4F9-281A6967AF56}" type="pres">
      <dgm:prSet presAssocID="{359ACB6D-9C00-42D2-AA92-2A6229EE3A59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758BFC-7323-4C28-8A9B-FED54E609CE3}" type="pres">
      <dgm:prSet presAssocID="{EE12F6CB-1365-4BFE-B6E8-028846EFC7AE}" presName="root" presStyleCnt="0"/>
      <dgm:spPr/>
    </dgm:pt>
    <dgm:pt modelId="{FDADE6FB-4213-4956-808E-7CDA72C58DCB}" type="pres">
      <dgm:prSet presAssocID="{EE12F6CB-1365-4BFE-B6E8-028846EFC7AE}" presName="rootComposite" presStyleCnt="0"/>
      <dgm:spPr/>
    </dgm:pt>
    <dgm:pt modelId="{CA577D17-46E0-4AE5-98BA-83A2AE5DEF2D}" type="pres">
      <dgm:prSet presAssocID="{EE12F6CB-1365-4BFE-B6E8-028846EFC7AE}" presName="rootText" presStyleLbl="node1" presStyleIdx="2" presStyleCnt="4"/>
      <dgm:spPr/>
      <dgm:t>
        <a:bodyPr/>
        <a:lstStyle/>
        <a:p>
          <a:endParaRPr lang="pl-PL"/>
        </a:p>
      </dgm:t>
    </dgm:pt>
    <dgm:pt modelId="{DE405BAD-B950-40F9-84B1-C48EA0F6E897}" type="pres">
      <dgm:prSet presAssocID="{EE12F6CB-1365-4BFE-B6E8-028846EFC7AE}" presName="rootConnector" presStyleLbl="node1" presStyleIdx="2" presStyleCnt="4"/>
      <dgm:spPr/>
      <dgm:t>
        <a:bodyPr/>
        <a:lstStyle/>
        <a:p>
          <a:endParaRPr lang="pl-PL"/>
        </a:p>
      </dgm:t>
    </dgm:pt>
    <dgm:pt modelId="{42546BCC-3FF4-403E-8DE9-09FA89FE4B26}" type="pres">
      <dgm:prSet presAssocID="{EE12F6CB-1365-4BFE-B6E8-028846EFC7AE}" presName="childShape" presStyleCnt="0"/>
      <dgm:spPr/>
    </dgm:pt>
    <dgm:pt modelId="{CDB8427F-7492-43B5-A5D6-7D4B4DB9621B}" type="pres">
      <dgm:prSet presAssocID="{5F889B9C-BA8B-4D13-B49B-07D7975AD5D6}" presName="Name13" presStyleLbl="parChTrans1D2" presStyleIdx="5" presStyleCnt="8"/>
      <dgm:spPr/>
      <dgm:t>
        <a:bodyPr/>
        <a:lstStyle/>
        <a:p>
          <a:endParaRPr lang="pl-PL"/>
        </a:p>
      </dgm:t>
    </dgm:pt>
    <dgm:pt modelId="{FB335DC9-E04F-402B-9E87-DF7497819C12}" type="pres">
      <dgm:prSet presAssocID="{E87311DC-BCD1-478E-A46C-8011F5D1D148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B2405C-4E99-41B3-B3EF-CF2E33D0AAFC}" type="pres">
      <dgm:prSet presAssocID="{296B0B76-78CF-4EF2-9D97-73458EFBC0CE}" presName="Name13" presStyleLbl="parChTrans1D2" presStyleIdx="6" presStyleCnt="8"/>
      <dgm:spPr/>
      <dgm:t>
        <a:bodyPr/>
        <a:lstStyle/>
        <a:p>
          <a:endParaRPr lang="pl-PL"/>
        </a:p>
      </dgm:t>
    </dgm:pt>
    <dgm:pt modelId="{9BD6E222-967C-46E9-99DA-6C7EAAD8FD84}" type="pres">
      <dgm:prSet presAssocID="{322E17C0-2318-4844-BBA2-A8CB3516D3E0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89B05A-3231-42E7-8C66-D3995CB85265}" type="pres">
      <dgm:prSet presAssocID="{CDF2A792-09B2-4915-95D3-68B01A18B2E7}" presName="root" presStyleCnt="0"/>
      <dgm:spPr/>
    </dgm:pt>
    <dgm:pt modelId="{D2545150-425F-4D38-8975-27E7D254BE66}" type="pres">
      <dgm:prSet presAssocID="{CDF2A792-09B2-4915-95D3-68B01A18B2E7}" presName="rootComposite" presStyleCnt="0"/>
      <dgm:spPr/>
    </dgm:pt>
    <dgm:pt modelId="{713949F2-52DE-4E5B-B539-333FCEBE9FE2}" type="pres">
      <dgm:prSet presAssocID="{CDF2A792-09B2-4915-95D3-68B01A18B2E7}" presName="rootText" presStyleLbl="node1" presStyleIdx="3" presStyleCnt="4"/>
      <dgm:spPr/>
      <dgm:t>
        <a:bodyPr/>
        <a:lstStyle/>
        <a:p>
          <a:endParaRPr lang="pl-PL"/>
        </a:p>
      </dgm:t>
    </dgm:pt>
    <dgm:pt modelId="{03F97E3F-BF55-48B6-A6AC-3E4E7928CF0C}" type="pres">
      <dgm:prSet presAssocID="{CDF2A792-09B2-4915-95D3-68B01A18B2E7}" presName="rootConnector" presStyleLbl="node1" presStyleIdx="3" presStyleCnt="4"/>
      <dgm:spPr/>
      <dgm:t>
        <a:bodyPr/>
        <a:lstStyle/>
        <a:p>
          <a:endParaRPr lang="pl-PL"/>
        </a:p>
      </dgm:t>
    </dgm:pt>
    <dgm:pt modelId="{CD9437E0-3289-4D71-A10E-8D27722C114B}" type="pres">
      <dgm:prSet presAssocID="{CDF2A792-09B2-4915-95D3-68B01A18B2E7}" presName="childShape" presStyleCnt="0"/>
      <dgm:spPr/>
    </dgm:pt>
    <dgm:pt modelId="{2CBCAC57-BAC6-4DE8-BD16-647CB55C000E}" type="pres">
      <dgm:prSet presAssocID="{50A2C9D8-B4E1-4A07-9859-37F5F4239EEF}" presName="Name13" presStyleLbl="parChTrans1D2" presStyleIdx="7" presStyleCnt="8"/>
      <dgm:spPr/>
      <dgm:t>
        <a:bodyPr/>
        <a:lstStyle/>
        <a:p>
          <a:endParaRPr lang="pl-PL"/>
        </a:p>
      </dgm:t>
    </dgm:pt>
    <dgm:pt modelId="{55113A33-0CAF-4FF3-A2E3-E6B4273F7A73}" type="pres">
      <dgm:prSet presAssocID="{783A4716-B971-47E3-AE8A-8286621ED58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29A11-DA4B-4816-8DB2-EBAE68C26CB0}" srcId="{62DBE8F2-C9BA-4A2E-9E91-BCDB62162755}" destId="{14D5B169-B0D1-4ADD-9360-F3AD28B09F4F}" srcOrd="1" destOrd="0" parTransId="{A238E8E3-22E4-4661-907E-56C3DF04BD88}" sibTransId="{1453C034-0864-4DC2-A4E5-10FDF485C75B}"/>
    <dgm:cxn modelId="{41F9D1F5-6C99-4EF5-A2FD-59822751648B}" type="presOf" srcId="{AE24525F-B862-4202-A0C5-396B2718EF02}" destId="{4D00A375-8437-4327-BF9F-87C7A2DF6678}" srcOrd="0" destOrd="0" presId="urn:microsoft.com/office/officeart/2005/8/layout/hierarchy3"/>
    <dgm:cxn modelId="{76C10341-4700-4D5B-A4F4-896670CFF0C4}" type="presOf" srcId="{CB06F525-3FF2-49F0-91F9-D54CBBC16FAD}" destId="{9C603B18-1F4E-4EC8-9C05-1676EC92D70C}" srcOrd="0" destOrd="0" presId="urn:microsoft.com/office/officeart/2005/8/layout/hierarchy3"/>
    <dgm:cxn modelId="{BFF86026-6DCE-40E8-8718-D2CAB01E4879}" type="presOf" srcId="{359ACB6D-9C00-42D2-AA92-2A6229EE3A59}" destId="{00DF234E-BF19-41BF-A4F9-281A6967AF56}" srcOrd="0" destOrd="0" presId="urn:microsoft.com/office/officeart/2005/8/layout/hierarchy3"/>
    <dgm:cxn modelId="{ED9BED1F-BF81-4703-BC0E-49985EC54A90}" type="presOf" srcId="{5F889B9C-BA8B-4D13-B49B-07D7975AD5D6}" destId="{CDB8427F-7492-43B5-A5D6-7D4B4DB9621B}" srcOrd="0" destOrd="0" presId="urn:microsoft.com/office/officeart/2005/8/layout/hierarchy3"/>
    <dgm:cxn modelId="{388375A5-BC9A-4CC1-BECC-0377545C5EB5}" type="presOf" srcId="{E87311DC-BCD1-478E-A46C-8011F5D1D148}" destId="{FB335DC9-E04F-402B-9E87-DF7497819C12}" srcOrd="0" destOrd="0" presId="urn:microsoft.com/office/officeart/2005/8/layout/hierarchy3"/>
    <dgm:cxn modelId="{7D0A1AB5-66A7-461E-9E2E-EF2E83F768F1}" type="presOf" srcId="{783A4716-B971-47E3-AE8A-8286621ED58F}" destId="{55113A33-0CAF-4FF3-A2E3-E6B4273F7A73}" srcOrd="0" destOrd="0" presId="urn:microsoft.com/office/officeart/2005/8/layout/hierarchy3"/>
    <dgm:cxn modelId="{31FB119A-2AB1-4597-9A37-6A2AE2D68380}" type="presOf" srcId="{2D611A35-629F-4EA4-89E7-A974D201846A}" destId="{2A4F3786-5A52-4A38-BFD9-1AF465D66B24}" srcOrd="0" destOrd="0" presId="urn:microsoft.com/office/officeart/2005/8/layout/hierarchy3"/>
    <dgm:cxn modelId="{663961A3-7AC2-4B54-B133-627AC93C8639}" type="presOf" srcId="{50A2C9D8-B4E1-4A07-9859-37F5F4239EEF}" destId="{2CBCAC57-BAC6-4DE8-BD16-647CB55C000E}" srcOrd="0" destOrd="0" presId="urn:microsoft.com/office/officeart/2005/8/layout/hierarchy3"/>
    <dgm:cxn modelId="{96D07AAA-D9F6-4705-8B8A-3015E96D5D00}" srcId="{7B1269FD-BC0D-4E0D-8DF4-C459D63492A1}" destId="{62DBE8F2-C9BA-4A2E-9E91-BCDB62162755}" srcOrd="0" destOrd="0" parTransId="{A6B4D20A-E98B-49D1-866B-3B444168615F}" sibTransId="{ABC92BD3-495B-40E0-84AC-89C875EA90AE}"/>
    <dgm:cxn modelId="{783CE84C-0A0E-4E7E-AE80-8E80E5FC6F34}" type="presOf" srcId="{CDF2A792-09B2-4915-95D3-68B01A18B2E7}" destId="{03F97E3F-BF55-48B6-A6AC-3E4E7928CF0C}" srcOrd="1" destOrd="0" presId="urn:microsoft.com/office/officeart/2005/8/layout/hierarchy3"/>
    <dgm:cxn modelId="{79ED941B-C489-4EF4-83B7-C88597A52A80}" srcId="{7B1269FD-BC0D-4E0D-8DF4-C459D63492A1}" destId="{EE12F6CB-1365-4BFE-B6E8-028846EFC7AE}" srcOrd="2" destOrd="0" parTransId="{CE3E5500-9EAE-44C2-B532-A27FB6DBEC9E}" sibTransId="{B1338684-04ED-4080-BEED-24EB1ED02EA7}"/>
    <dgm:cxn modelId="{5B8270BC-0CB3-40F3-8A61-EEE369D38E5D}" type="presOf" srcId="{EA4EDC67-915F-4048-A270-866F55F5192A}" destId="{ABE81CAB-123F-4D25-9D8F-A0AB0A901236}" srcOrd="0" destOrd="0" presId="urn:microsoft.com/office/officeart/2005/8/layout/hierarchy3"/>
    <dgm:cxn modelId="{49375084-551B-4FAD-A6AA-94419A5486B0}" srcId="{EE12F6CB-1365-4BFE-B6E8-028846EFC7AE}" destId="{E87311DC-BCD1-478E-A46C-8011F5D1D148}" srcOrd="0" destOrd="0" parTransId="{5F889B9C-BA8B-4D13-B49B-07D7975AD5D6}" sibTransId="{7C912F5F-B74E-48FF-9C21-7A44AF87B698}"/>
    <dgm:cxn modelId="{76C4B1E7-DD38-46CF-8FD7-738E7C05B608}" type="presOf" srcId="{296B0B76-78CF-4EF2-9D97-73458EFBC0CE}" destId="{DBB2405C-4E99-41B3-B3EF-CF2E33D0AAFC}" srcOrd="0" destOrd="0" presId="urn:microsoft.com/office/officeart/2005/8/layout/hierarchy3"/>
    <dgm:cxn modelId="{89B9478E-3B98-401A-8118-F5A2D58AB411}" type="presOf" srcId="{EE9DA1E8-67FE-49A9-8CE5-2076EAC491C5}" destId="{992A1ED1-9294-41F5-A5A2-363B5469CE09}" srcOrd="0" destOrd="0" presId="urn:microsoft.com/office/officeart/2005/8/layout/hierarchy3"/>
    <dgm:cxn modelId="{B812D317-B30B-4151-9919-A3AFBC1D9703}" srcId="{62DBE8F2-C9BA-4A2E-9E91-BCDB62162755}" destId="{CB06F525-3FF2-49F0-91F9-D54CBBC16FAD}" srcOrd="0" destOrd="0" parTransId="{0476E006-9610-456F-BF23-AF827DBF77BB}" sibTransId="{D3488994-6004-47D5-AB45-E626DE9F1FF4}"/>
    <dgm:cxn modelId="{D08D0384-BE08-462C-A38F-B184DE0C9243}" type="presOf" srcId="{322E17C0-2318-4844-BBA2-A8CB3516D3E0}" destId="{9BD6E222-967C-46E9-99DA-6C7EAAD8FD84}" srcOrd="0" destOrd="0" presId="urn:microsoft.com/office/officeart/2005/8/layout/hierarchy3"/>
    <dgm:cxn modelId="{8F488393-D27F-4D2F-BEFB-184943A445C5}" type="presOf" srcId="{0476E006-9610-456F-BF23-AF827DBF77BB}" destId="{993E5A1C-4149-466F-A32F-F5F2D377DC1C}" srcOrd="0" destOrd="0" presId="urn:microsoft.com/office/officeart/2005/8/layout/hierarchy3"/>
    <dgm:cxn modelId="{B52C531D-1F67-40C0-9389-CDC4B56C95AF}" srcId="{EE12F6CB-1365-4BFE-B6E8-028846EFC7AE}" destId="{322E17C0-2318-4844-BBA2-A8CB3516D3E0}" srcOrd="1" destOrd="0" parTransId="{296B0B76-78CF-4EF2-9D97-73458EFBC0CE}" sibTransId="{1B67E622-4D75-45CC-8A6D-68C0204E8027}"/>
    <dgm:cxn modelId="{7E3E99B9-0116-4116-BA67-0EEDB738EE08}" type="presOf" srcId="{62DBE8F2-C9BA-4A2E-9E91-BCDB62162755}" destId="{534C3339-732B-446E-AB97-2B61914D02F2}" srcOrd="0" destOrd="0" presId="urn:microsoft.com/office/officeart/2005/8/layout/hierarchy3"/>
    <dgm:cxn modelId="{9663981F-B145-4586-B823-9B0F160A6BBC}" srcId="{2D611A35-629F-4EA4-89E7-A974D201846A}" destId="{116F34E6-143C-4077-A9E2-7A62DB7C3E2A}" srcOrd="0" destOrd="0" parTransId="{EE9DA1E8-67FE-49A9-8CE5-2076EAC491C5}" sibTransId="{2E16AE85-D7DA-43C0-A92B-FE0EA72F63A0}"/>
    <dgm:cxn modelId="{60C19F72-AFC7-4668-9FB2-258A1AE114C9}" type="presOf" srcId="{116F34E6-143C-4077-A9E2-7A62DB7C3E2A}" destId="{7AEDC0DD-355C-4D7E-B5B5-E692065BAB17}" srcOrd="0" destOrd="0" presId="urn:microsoft.com/office/officeart/2005/8/layout/hierarchy3"/>
    <dgm:cxn modelId="{EE85E37B-430D-4EFC-89A0-31035FC1F188}" type="presOf" srcId="{EE12F6CB-1365-4BFE-B6E8-028846EFC7AE}" destId="{DE405BAD-B950-40F9-84B1-C48EA0F6E897}" srcOrd="1" destOrd="0" presId="urn:microsoft.com/office/officeart/2005/8/layout/hierarchy3"/>
    <dgm:cxn modelId="{51352584-87B8-4F51-97E7-C7CE0A08D595}" type="presOf" srcId="{CDF2A792-09B2-4915-95D3-68B01A18B2E7}" destId="{713949F2-52DE-4E5B-B539-333FCEBE9FE2}" srcOrd="0" destOrd="0" presId="urn:microsoft.com/office/officeart/2005/8/layout/hierarchy3"/>
    <dgm:cxn modelId="{D22DF59C-23C2-4807-86D8-E934219A2B94}" type="presOf" srcId="{A238E8E3-22E4-4661-907E-56C3DF04BD88}" destId="{BE67B200-0362-4624-8303-0FBBC2F6B648}" srcOrd="0" destOrd="0" presId="urn:microsoft.com/office/officeart/2005/8/layout/hierarchy3"/>
    <dgm:cxn modelId="{A1E63F11-9AED-4AED-9F8E-A08F6575989A}" type="presOf" srcId="{EE12F6CB-1365-4BFE-B6E8-028846EFC7AE}" destId="{CA577D17-46E0-4AE5-98BA-83A2AE5DEF2D}" srcOrd="0" destOrd="0" presId="urn:microsoft.com/office/officeart/2005/8/layout/hierarchy3"/>
    <dgm:cxn modelId="{6013562C-5ACE-4A41-976B-12D3F54331F2}" type="presOf" srcId="{62DBE8F2-C9BA-4A2E-9E91-BCDB62162755}" destId="{A22BDE73-1A60-41BB-BBA8-E46AD73E0E40}" srcOrd="1" destOrd="0" presId="urn:microsoft.com/office/officeart/2005/8/layout/hierarchy3"/>
    <dgm:cxn modelId="{2DAC17BE-3C25-4020-93DE-953DFAA1C431}" type="presOf" srcId="{14D5B169-B0D1-4ADD-9360-F3AD28B09F4F}" destId="{6CB369FC-708D-4D8B-AE78-926630994A15}" srcOrd="0" destOrd="0" presId="urn:microsoft.com/office/officeart/2005/8/layout/hierarchy3"/>
    <dgm:cxn modelId="{FC8BDF18-3386-4210-AB33-EDFB0C3C0144}" srcId="{7B1269FD-BC0D-4E0D-8DF4-C459D63492A1}" destId="{2D611A35-629F-4EA4-89E7-A974D201846A}" srcOrd="1" destOrd="0" parTransId="{C4DA0580-05BC-43F1-89EA-2ABEDF384A5B}" sibTransId="{DD413F24-D849-4240-843D-0CD714B87136}"/>
    <dgm:cxn modelId="{152D16C1-CBFD-4711-A3A1-E61870950330}" srcId="{62DBE8F2-C9BA-4A2E-9E91-BCDB62162755}" destId="{AE24525F-B862-4202-A0C5-396B2718EF02}" srcOrd="2" destOrd="0" parTransId="{A29CEB83-850D-4CBF-86A2-6A9ECD1B8BA0}" sibTransId="{5E3590B1-22F2-4DEB-A357-837242E8C04F}"/>
    <dgm:cxn modelId="{C672E9B2-28AC-4F03-BC59-268DC1216EFF}" srcId="{2D611A35-629F-4EA4-89E7-A974D201846A}" destId="{359ACB6D-9C00-42D2-AA92-2A6229EE3A59}" srcOrd="1" destOrd="0" parTransId="{EA4EDC67-915F-4048-A270-866F55F5192A}" sibTransId="{3AAF1D2F-4079-4D2F-8B7D-1B6F59F62400}"/>
    <dgm:cxn modelId="{76844152-07CB-4B12-977B-A443162FFE39}" type="presOf" srcId="{A29CEB83-850D-4CBF-86A2-6A9ECD1B8BA0}" destId="{CEE88961-EEE0-4D96-B5FB-9FA68DED44B8}" srcOrd="0" destOrd="0" presId="urn:microsoft.com/office/officeart/2005/8/layout/hierarchy3"/>
    <dgm:cxn modelId="{17184768-2A67-49E6-8F9D-EF4337942006}" srcId="{CDF2A792-09B2-4915-95D3-68B01A18B2E7}" destId="{783A4716-B971-47E3-AE8A-8286621ED58F}" srcOrd="0" destOrd="0" parTransId="{50A2C9D8-B4E1-4A07-9859-37F5F4239EEF}" sibTransId="{79DFEA7C-A912-4CFB-B647-0DA0BAF94464}"/>
    <dgm:cxn modelId="{FF9BF9DA-7AF8-44DC-8FA4-5BB26DE018C6}" srcId="{7B1269FD-BC0D-4E0D-8DF4-C459D63492A1}" destId="{CDF2A792-09B2-4915-95D3-68B01A18B2E7}" srcOrd="3" destOrd="0" parTransId="{643BDD30-6B5F-4E5A-967F-3FE99D60972B}" sibTransId="{CF5E07A2-1FF2-4C08-AC78-DC10728B1A14}"/>
    <dgm:cxn modelId="{01ACAA19-FECA-4B90-902C-F719FF6D909B}" type="presOf" srcId="{7B1269FD-BC0D-4E0D-8DF4-C459D63492A1}" destId="{50DFB595-2D35-433E-8194-5B4650055921}" srcOrd="0" destOrd="0" presId="urn:microsoft.com/office/officeart/2005/8/layout/hierarchy3"/>
    <dgm:cxn modelId="{FAE416B9-2A87-452C-ABE4-4B8557110462}" type="presOf" srcId="{2D611A35-629F-4EA4-89E7-A974D201846A}" destId="{24CE87B2-5E8A-4C31-A78E-C39AE014F654}" srcOrd="1" destOrd="0" presId="urn:microsoft.com/office/officeart/2005/8/layout/hierarchy3"/>
    <dgm:cxn modelId="{8DCCB20E-D3AD-4974-8397-A6CEE8DFCB45}" type="presParOf" srcId="{50DFB595-2D35-433E-8194-5B4650055921}" destId="{558F5EED-1672-4E2B-9FC5-E18D5B34B322}" srcOrd="0" destOrd="0" presId="urn:microsoft.com/office/officeart/2005/8/layout/hierarchy3"/>
    <dgm:cxn modelId="{EA3904D5-9E67-4B87-907D-65175A99A055}" type="presParOf" srcId="{558F5EED-1672-4E2B-9FC5-E18D5B34B322}" destId="{D40DCE88-1CEF-4497-AA68-B8A03FB6AB0B}" srcOrd="0" destOrd="0" presId="urn:microsoft.com/office/officeart/2005/8/layout/hierarchy3"/>
    <dgm:cxn modelId="{D2D3FF3F-DF51-403B-BFAB-84437546CDFE}" type="presParOf" srcId="{D40DCE88-1CEF-4497-AA68-B8A03FB6AB0B}" destId="{534C3339-732B-446E-AB97-2B61914D02F2}" srcOrd="0" destOrd="0" presId="urn:microsoft.com/office/officeart/2005/8/layout/hierarchy3"/>
    <dgm:cxn modelId="{BDE6E1FC-AEFC-4FA1-9E21-4A9E8F099283}" type="presParOf" srcId="{D40DCE88-1CEF-4497-AA68-B8A03FB6AB0B}" destId="{A22BDE73-1A60-41BB-BBA8-E46AD73E0E40}" srcOrd="1" destOrd="0" presId="urn:microsoft.com/office/officeart/2005/8/layout/hierarchy3"/>
    <dgm:cxn modelId="{93D50288-4FA3-410F-AA7D-941A1B298B23}" type="presParOf" srcId="{558F5EED-1672-4E2B-9FC5-E18D5B34B322}" destId="{42850E00-81D1-49FC-98C5-5DD95891A69F}" srcOrd="1" destOrd="0" presId="urn:microsoft.com/office/officeart/2005/8/layout/hierarchy3"/>
    <dgm:cxn modelId="{DC38C567-FAAE-460A-9E77-A26669EBB699}" type="presParOf" srcId="{42850E00-81D1-49FC-98C5-5DD95891A69F}" destId="{993E5A1C-4149-466F-A32F-F5F2D377DC1C}" srcOrd="0" destOrd="0" presId="urn:microsoft.com/office/officeart/2005/8/layout/hierarchy3"/>
    <dgm:cxn modelId="{00093200-BFF4-4ADA-BF4B-71A6380004FD}" type="presParOf" srcId="{42850E00-81D1-49FC-98C5-5DD95891A69F}" destId="{9C603B18-1F4E-4EC8-9C05-1676EC92D70C}" srcOrd="1" destOrd="0" presId="urn:microsoft.com/office/officeart/2005/8/layout/hierarchy3"/>
    <dgm:cxn modelId="{07763218-DA2B-4472-8873-FE39B82E5E1D}" type="presParOf" srcId="{42850E00-81D1-49FC-98C5-5DD95891A69F}" destId="{BE67B200-0362-4624-8303-0FBBC2F6B648}" srcOrd="2" destOrd="0" presId="urn:microsoft.com/office/officeart/2005/8/layout/hierarchy3"/>
    <dgm:cxn modelId="{AD034521-BB4F-40FA-94B6-10FBA4B87755}" type="presParOf" srcId="{42850E00-81D1-49FC-98C5-5DD95891A69F}" destId="{6CB369FC-708D-4D8B-AE78-926630994A15}" srcOrd="3" destOrd="0" presId="urn:microsoft.com/office/officeart/2005/8/layout/hierarchy3"/>
    <dgm:cxn modelId="{C793D845-A59C-485C-9C11-F0223769EC29}" type="presParOf" srcId="{42850E00-81D1-49FC-98C5-5DD95891A69F}" destId="{CEE88961-EEE0-4D96-B5FB-9FA68DED44B8}" srcOrd="4" destOrd="0" presId="urn:microsoft.com/office/officeart/2005/8/layout/hierarchy3"/>
    <dgm:cxn modelId="{884A3A30-1FDB-4511-A960-B8838DA6BEE0}" type="presParOf" srcId="{42850E00-81D1-49FC-98C5-5DD95891A69F}" destId="{4D00A375-8437-4327-BF9F-87C7A2DF6678}" srcOrd="5" destOrd="0" presId="urn:microsoft.com/office/officeart/2005/8/layout/hierarchy3"/>
    <dgm:cxn modelId="{EA2411A3-CE2B-42DC-8BE4-3C95203B16D9}" type="presParOf" srcId="{50DFB595-2D35-433E-8194-5B4650055921}" destId="{69767D27-1B93-4D22-B27B-0F8381B9B3D3}" srcOrd="1" destOrd="0" presId="urn:microsoft.com/office/officeart/2005/8/layout/hierarchy3"/>
    <dgm:cxn modelId="{8E681F2E-AF05-4123-A51A-82B2CDFE009E}" type="presParOf" srcId="{69767D27-1B93-4D22-B27B-0F8381B9B3D3}" destId="{B1689D6C-A428-4936-9647-672B8E0FDCEA}" srcOrd="0" destOrd="0" presId="urn:microsoft.com/office/officeart/2005/8/layout/hierarchy3"/>
    <dgm:cxn modelId="{58D6F9A5-D523-4E9F-A8DE-BEA59E7A8892}" type="presParOf" srcId="{B1689D6C-A428-4936-9647-672B8E0FDCEA}" destId="{2A4F3786-5A52-4A38-BFD9-1AF465D66B24}" srcOrd="0" destOrd="0" presId="urn:microsoft.com/office/officeart/2005/8/layout/hierarchy3"/>
    <dgm:cxn modelId="{C6C89F06-5E8E-4027-BC78-8F8766DDBAAF}" type="presParOf" srcId="{B1689D6C-A428-4936-9647-672B8E0FDCEA}" destId="{24CE87B2-5E8A-4C31-A78E-C39AE014F654}" srcOrd="1" destOrd="0" presId="urn:microsoft.com/office/officeart/2005/8/layout/hierarchy3"/>
    <dgm:cxn modelId="{B62E1578-3C75-4807-BF5B-46E97C4F0D0C}" type="presParOf" srcId="{69767D27-1B93-4D22-B27B-0F8381B9B3D3}" destId="{5B8F2055-879F-4B50-A95B-651BEEC25769}" srcOrd="1" destOrd="0" presId="urn:microsoft.com/office/officeart/2005/8/layout/hierarchy3"/>
    <dgm:cxn modelId="{26D3CE4A-0B30-45B4-B891-0ABD0E4F0C58}" type="presParOf" srcId="{5B8F2055-879F-4B50-A95B-651BEEC25769}" destId="{992A1ED1-9294-41F5-A5A2-363B5469CE09}" srcOrd="0" destOrd="0" presId="urn:microsoft.com/office/officeart/2005/8/layout/hierarchy3"/>
    <dgm:cxn modelId="{0733A988-9B08-48D0-AA72-8096C9C1C92F}" type="presParOf" srcId="{5B8F2055-879F-4B50-A95B-651BEEC25769}" destId="{7AEDC0DD-355C-4D7E-B5B5-E692065BAB17}" srcOrd="1" destOrd="0" presId="urn:microsoft.com/office/officeart/2005/8/layout/hierarchy3"/>
    <dgm:cxn modelId="{B3DD8041-BF95-42D1-AD7D-4FA4AC127655}" type="presParOf" srcId="{5B8F2055-879F-4B50-A95B-651BEEC25769}" destId="{ABE81CAB-123F-4D25-9D8F-A0AB0A901236}" srcOrd="2" destOrd="0" presId="urn:microsoft.com/office/officeart/2005/8/layout/hierarchy3"/>
    <dgm:cxn modelId="{10CD0D3D-1002-4622-9C3F-86EBF47CD05B}" type="presParOf" srcId="{5B8F2055-879F-4B50-A95B-651BEEC25769}" destId="{00DF234E-BF19-41BF-A4F9-281A6967AF56}" srcOrd="3" destOrd="0" presId="urn:microsoft.com/office/officeart/2005/8/layout/hierarchy3"/>
    <dgm:cxn modelId="{B16A4311-E14E-48E6-AD3B-43E64DD2B0BE}" type="presParOf" srcId="{50DFB595-2D35-433E-8194-5B4650055921}" destId="{4F758BFC-7323-4C28-8A9B-FED54E609CE3}" srcOrd="2" destOrd="0" presId="urn:microsoft.com/office/officeart/2005/8/layout/hierarchy3"/>
    <dgm:cxn modelId="{97C16BB2-95FE-42D0-B9F2-D8433CBB8471}" type="presParOf" srcId="{4F758BFC-7323-4C28-8A9B-FED54E609CE3}" destId="{FDADE6FB-4213-4956-808E-7CDA72C58DCB}" srcOrd="0" destOrd="0" presId="urn:microsoft.com/office/officeart/2005/8/layout/hierarchy3"/>
    <dgm:cxn modelId="{463614E0-59D8-42D4-9AE4-EBADA23491D1}" type="presParOf" srcId="{FDADE6FB-4213-4956-808E-7CDA72C58DCB}" destId="{CA577D17-46E0-4AE5-98BA-83A2AE5DEF2D}" srcOrd="0" destOrd="0" presId="urn:microsoft.com/office/officeart/2005/8/layout/hierarchy3"/>
    <dgm:cxn modelId="{F00B0301-F633-431B-AC16-1E1017428E00}" type="presParOf" srcId="{FDADE6FB-4213-4956-808E-7CDA72C58DCB}" destId="{DE405BAD-B950-40F9-84B1-C48EA0F6E897}" srcOrd="1" destOrd="0" presId="urn:microsoft.com/office/officeart/2005/8/layout/hierarchy3"/>
    <dgm:cxn modelId="{6CA71F6C-DE6D-4D5A-A961-884E23403F42}" type="presParOf" srcId="{4F758BFC-7323-4C28-8A9B-FED54E609CE3}" destId="{42546BCC-3FF4-403E-8DE9-09FA89FE4B26}" srcOrd="1" destOrd="0" presId="urn:microsoft.com/office/officeart/2005/8/layout/hierarchy3"/>
    <dgm:cxn modelId="{EA780F70-E0AA-4D72-9583-84462BB5C1DB}" type="presParOf" srcId="{42546BCC-3FF4-403E-8DE9-09FA89FE4B26}" destId="{CDB8427F-7492-43B5-A5D6-7D4B4DB9621B}" srcOrd="0" destOrd="0" presId="urn:microsoft.com/office/officeart/2005/8/layout/hierarchy3"/>
    <dgm:cxn modelId="{D180914F-5B3B-4296-9457-F4449ACEBD45}" type="presParOf" srcId="{42546BCC-3FF4-403E-8DE9-09FA89FE4B26}" destId="{FB335DC9-E04F-402B-9E87-DF7497819C12}" srcOrd="1" destOrd="0" presId="urn:microsoft.com/office/officeart/2005/8/layout/hierarchy3"/>
    <dgm:cxn modelId="{F1D0EA49-26DF-42CC-A9C1-CB1926362D4B}" type="presParOf" srcId="{42546BCC-3FF4-403E-8DE9-09FA89FE4B26}" destId="{DBB2405C-4E99-41B3-B3EF-CF2E33D0AAFC}" srcOrd="2" destOrd="0" presId="urn:microsoft.com/office/officeart/2005/8/layout/hierarchy3"/>
    <dgm:cxn modelId="{4B1B7130-57E9-47DF-9B85-FC71504ED706}" type="presParOf" srcId="{42546BCC-3FF4-403E-8DE9-09FA89FE4B26}" destId="{9BD6E222-967C-46E9-99DA-6C7EAAD8FD84}" srcOrd="3" destOrd="0" presId="urn:microsoft.com/office/officeart/2005/8/layout/hierarchy3"/>
    <dgm:cxn modelId="{8D9D2893-DC4D-4FDF-947D-BEEC5671BCA4}" type="presParOf" srcId="{50DFB595-2D35-433E-8194-5B4650055921}" destId="{2589B05A-3231-42E7-8C66-D3995CB85265}" srcOrd="3" destOrd="0" presId="urn:microsoft.com/office/officeart/2005/8/layout/hierarchy3"/>
    <dgm:cxn modelId="{82264916-7D0B-4784-876F-DE29B3BFCD23}" type="presParOf" srcId="{2589B05A-3231-42E7-8C66-D3995CB85265}" destId="{D2545150-425F-4D38-8975-27E7D254BE66}" srcOrd="0" destOrd="0" presId="urn:microsoft.com/office/officeart/2005/8/layout/hierarchy3"/>
    <dgm:cxn modelId="{2D01B346-2C94-4CD3-8D48-525F22CA3DC3}" type="presParOf" srcId="{D2545150-425F-4D38-8975-27E7D254BE66}" destId="{713949F2-52DE-4E5B-B539-333FCEBE9FE2}" srcOrd="0" destOrd="0" presId="urn:microsoft.com/office/officeart/2005/8/layout/hierarchy3"/>
    <dgm:cxn modelId="{3D63D6ED-E7DC-47FA-897E-D2F66DACFB49}" type="presParOf" srcId="{D2545150-425F-4D38-8975-27E7D254BE66}" destId="{03F97E3F-BF55-48B6-A6AC-3E4E7928CF0C}" srcOrd="1" destOrd="0" presId="urn:microsoft.com/office/officeart/2005/8/layout/hierarchy3"/>
    <dgm:cxn modelId="{249D7041-AAF6-4EBC-8B8E-31A14D94AF11}" type="presParOf" srcId="{2589B05A-3231-42E7-8C66-D3995CB85265}" destId="{CD9437E0-3289-4D71-A10E-8D27722C114B}" srcOrd="1" destOrd="0" presId="urn:microsoft.com/office/officeart/2005/8/layout/hierarchy3"/>
    <dgm:cxn modelId="{B363A364-D12A-4C0B-94F0-67C7A7B0764E}" type="presParOf" srcId="{CD9437E0-3289-4D71-A10E-8D27722C114B}" destId="{2CBCAC57-BAC6-4DE8-BD16-647CB55C000E}" srcOrd="0" destOrd="0" presId="urn:microsoft.com/office/officeart/2005/8/layout/hierarchy3"/>
    <dgm:cxn modelId="{3ECDA51A-9F15-4ABC-AB0C-3D359C0661D2}" type="presParOf" srcId="{CD9437E0-3289-4D71-A10E-8D27722C114B}" destId="{55113A33-0CAF-4FF3-A2E3-E6B4273F7A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23895-CA4E-4DEA-8718-2466B16773EA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A41B560B-BE19-470B-AA1B-161236C8AD27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ponadplanowe spłaty 2015-2017</a:t>
          </a:r>
        </a:p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33 mln zł</a:t>
          </a:r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9B924-B33E-405E-A0C7-D54E99C242EC}" type="parTrans" cxnId="{CB672AD6-74EC-4368-A278-BF185054D0DA}">
      <dgm:prSet/>
      <dgm:spPr/>
      <dgm:t>
        <a:bodyPr/>
        <a:lstStyle/>
        <a:p>
          <a:endParaRPr lang="pl-PL"/>
        </a:p>
      </dgm:t>
    </dgm:pt>
    <dgm:pt modelId="{3C1BA898-9FE8-44B5-AC4E-DB84A147EEA2}" type="sibTrans" cxnId="{CB672AD6-74EC-4368-A278-BF185054D0DA}">
      <dgm:prSet custT="1"/>
      <dgm:spPr/>
      <dgm:t>
        <a:bodyPr/>
        <a:lstStyle/>
        <a:p>
          <a:endParaRPr lang="pl-PL" sz="1400"/>
        </a:p>
      </dgm:t>
    </dgm:pt>
    <dgm:pt modelId="{7663B1B5-1499-4023-A41F-8C44F41922E0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planowane spłaty</a:t>
          </a:r>
        </a:p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18,4 mln zł</a:t>
          </a:r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CF99C-DF83-4CEB-8737-25DB9ABF9915}" type="parTrans" cxnId="{3AD0E78C-3CAD-49DF-B924-DE2658D7BF02}">
      <dgm:prSet/>
      <dgm:spPr/>
      <dgm:t>
        <a:bodyPr/>
        <a:lstStyle/>
        <a:p>
          <a:endParaRPr lang="pl-PL"/>
        </a:p>
      </dgm:t>
    </dgm:pt>
    <dgm:pt modelId="{1FFEC21E-0FA0-4F20-B7B8-8E6FD93EDFA8}" type="sibTrans" cxnId="{3AD0E78C-3CAD-49DF-B924-DE2658D7BF02}">
      <dgm:prSet/>
      <dgm:spPr/>
      <dgm:t>
        <a:bodyPr/>
        <a:lstStyle/>
        <a:p>
          <a:endParaRPr lang="pl-PL"/>
        </a:p>
      </dgm:t>
    </dgm:pt>
    <dgm:pt modelId="{09104FD9-8277-46C1-96DB-8C319F9980C7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600" dirty="0" smtClean="0">
              <a:latin typeface="Arial" panose="020B0604020202020204" pitchFamily="34" charset="0"/>
              <a:cs typeface="Arial" panose="020B0604020202020204" pitchFamily="34" charset="0"/>
            </a:rPr>
            <a:t>spłacono</a:t>
          </a:r>
        </a:p>
        <a:p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51,4 mln zł</a:t>
          </a:r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6B485-6749-43E0-8C2A-A14311BBFCCD}" type="parTrans" cxnId="{A12C9136-F911-47E4-BA2B-1FFE0A8E5C82}">
      <dgm:prSet/>
      <dgm:spPr/>
      <dgm:t>
        <a:bodyPr/>
        <a:lstStyle/>
        <a:p>
          <a:endParaRPr lang="pl-PL"/>
        </a:p>
      </dgm:t>
    </dgm:pt>
    <dgm:pt modelId="{8B6BFED2-7598-4AF7-A2D9-023B32252BB0}" type="sibTrans" cxnId="{A12C9136-F911-47E4-BA2B-1FFE0A8E5C82}">
      <dgm:prSet/>
      <dgm:spPr/>
      <dgm:t>
        <a:bodyPr/>
        <a:lstStyle/>
        <a:p>
          <a:endParaRPr lang="pl-PL"/>
        </a:p>
      </dgm:t>
    </dgm:pt>
    <dgm:pt modelId="{9CEA11DA-A785-4F9C-9756-D32AF147E710}" type="pres">
      <dgm:prSet presAssocID="{10E23895-CA4E-4DEA-8718-2466B16773EA}" presName="Name0" presStyleCnt="0">
        <dgm:presLayoutVars>
          <dgm:dir/>
          <dgm:resizeHandles val="exact"/>
        </dgm:presLayoutVars>
      </dgm:prSet>
      <dgm:spPr/>
    </dgm:pt>
    <dgm:pt modelId="{9E495042-9E44-48DF-9B40-4994D9A43295}" type="pres">
      <dgm:prSet presAssocID="{A41B560B-BE19-470B-AA1B-161236C8AD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EF9E85-7746-42B0-82E8-049D2D7983DE}" type="pres">
      <dgm:prSet presAssocID="{3C1BA898-9FE8-44B5-AC4E-DB84A147EEA2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pl-PL"/>
        </a:p>
      </dgm:t>
    </dgm:pt>
    <dgm:pt modelId="{60D6BE9B-EBC7-4568-A532-FC03C0A249EA}" type="pres">
      <dgm:prSet presAssocID="{3C1BA898-9FE8-44B5-AC4E-DB84A147EEA2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60F92951-4689-4B5B-BCA2-E5ADFD5AC99E}" type="pres">
      <dgm:prSet presAssocID="{7663B1B5-1499-4023-A41F-8C44F41922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8C4877-E3CC-4160-A5DD-EADDB233D2BD}" type="pres">
      <dgm:prSet presAssocID="{1FFEC21E-0FA0-4F20-B7B8-8E6FD93EDFA8}" presName="sibTrans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pl-PL"/>
        </a:p>
      </dgm:t>
    </dgm:pt>
    <dgm:pt modelId="{A4313F47-9DDF-4C92-84F1-D38BA910303F}" type="pres">
      <dgm:prSet presAssocID="{1FFEC21E-0FA0-4F20-B7B8-8E6FD93EDFA8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D9361BC-B425-4B82-B6F2-F9F23EF80C04}" type="pres">
      <dgm:prSet presAssocID="{09104FD9-8277-46C1-96DB-8C319F9980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C2234F-5AD5-426E-A7AB-08349697BC99}" type="presOf" srcId="{1FFEC21E-0FA0-4F20-B7B8-8E6FD93EDFA8}" destId="{B58C4877-E3CC-4160-A5DD-EADDB233D2BD}" srcOrd="0" destOrd="0" presId="urn:microsoft.com/office/officeart/2005/8/layout/process1"/>
    <dgm:cxn modelId="{5ABB14F3-37AE-4AB3-B36B-245CD9454C7F}" type="presOf" srcId="{1FFEC21E-0FA0-4F20-B7B8-8E6FD93EDFA8}" destId="{A4313F47-9DDF-4C92-84F1-D38BA910303F}" srcOrd="1" destOrd="0" presId="urn:microsoft.com/office/officeart/2005/8/layout/process1"/>
    <dgm:cxn modelId="{8E73C86A-1631-4274-82A4-57DC2D9DB719}" type="presOf" srcId="{3C1BA898-9FE8-44B5-AC4E-DB84A147EEA2}" destId="{4AEF9E85-7746-42B0-82E8-049D2D7983DE}" srcOrd="0" destOrd="0" presId="urn:microsoft.com/office/officeart/2005/8/layout/process1"/>
    <dgm:cxn modelId="{3AD0E78C-3CAD-49DF-B924-DE2658D7BF02}" srcId="{10E23895-CA4E-4DEA-8718-2466B16773EA}" destId="{7663B1B5-1499-4023-A41F-8C44F41922E0}" srcOrd="1" destOrd="0" parTransId="{FBCCF99C-DF83-4CEB-8737-25DB9ABF9915}" sibTransId="{1FFEC21E-0FA0-4F20-B7B8-8E6FD93EDFA8}"/>
    <dgm:cxn modelId="{04341D37-7FCA-4FF7-BE96-98048F26003A}" type="presOf" srcId="{3C1BA898-9FE8-44B5-AC4E-DB84A147EEA2}" destId="{60D6BE9B-EBC7-4568-A532-FC03C0A249EA}" srcOrd="1" destOrd="0" presId="urn:microsoft.com/office/officeart/2005/8/layout/process1"/>
    <dgm:cxn modelId="{C4641828-4E4D-44F3-906E-9DF0C475E6A3}" type="presOf" srcId="{10E23895-CA4E-4DEA-8718-2466B16773EA}" destId="{9CEA11DA-A785-4F9C-9756-D32AF147E710}" srcOrd="0" destOrd="0" presId="urn:microsoft.com/office/officeart/2005/8/layout/process1"/>
    <dgm:cxn modelId="{7CE7417E-56B7-4411-BA15-0AB05B72C24F}" type="presOf" srcId="{7663B1B5-1499-4023-A41F-8C44F41922E0}" destId="{60F92951-4689-4B5B-BCA2-E5ADFD5AC99E}" srcOrd="0" destOrd="0" presId="urn:microsoft.com/office/officeart/2005/8/layout/process1"/>
    <dgm:cxn modelId="{A12C9136-F911-47E4-BA2B-1FFE0A8E5C82}" srcId="{10E23895-CA4E-4DEA-8718-2466B16773EA}" destId="{09104FD9-8277-46C1-96DB-8C319F9980C7}" srcOrd="2" destOrd="0" parTransId="{9796B485-6749-43E0-8C2A-A14311BBFCCD}" sibTransId="{8B6BFED2-7598-4AF7-A2D9-023B32252BB0}"/>
    <dgm:cxn modelId="{CB672AD6-74EC-4368-A278-BF185054D0DA}" srcId="{10E23895-CA4E-4DEA-8718-2466B16773EA}" destId="{A41B560B-BE19-470B-AA1B-161236C8AD27}" srcOrd="0" destOrd="0" parTransId="{FBB9B924-B33E-405E-A0C7-D54E99C242EC}" sibTransId="{3C1BA898-9FE8-44B5-AC4E-DB84A147EEA2}"/>
    <dgm:cxn modelId="{73768D97-5950-408E-BAAC-324CC891C519}" type="presOf" srcId="{A41B560B-BE19-470B-AA1B-161236C8AD27}" destId="{9E495042-9E44-48DF-9B40-4994D9A43295}" srcOrd="0" destOrd="0" presId="urn:microsoft.com/office/officeart/2005/8/layout/process1"/>
    <dgm:cxn modelId="{4AB01B52-5976-4A9F-B29B-0A888955329B}" type="presOf" srcId="{09104FD9-8277-46C1-96DB-8C319F9980C7}" destId="{2D9361BC-B425-4B82-B6F2-F9F23EF80C04}" srcOrd="0" destOrd="0" presId="urn:microsoft.com/office/officeart/2005/8/layout/process1"/>
    <dgm:cxn modelId="{E8CEFD92-2800-4FE2-9376-A2FF90142908}" type="presParOf" srcId="{9CEA11DA-A785-4F9C-9756-D32AF147E710}" destId="{9E495042-9E44-48DF-9B40-4994D9A43295}" srcOrd="0" destOrd="0" presId="urn:microsoft.com/office/officeart/2005/8/layout/process1"/>
    <dgm:cxn modelId="{5BCD3160-3362-439A-BA8C-690D6FBD6726}" type="presParOf" srcId="{9CEA11DA-A785-4F9C-9756-D32AF147E710}" destId="{4AEF9E85-7746-42B0-82E8-049D2D7983DE}" srcOrd="1" destOrd="0" presId="urn:microsoft.com/office/officeart/2005/8/layout/process1"/>
    <dgm:cxn modelId="{A26E5D64-6AF7-4AD0-98D9-F58BD8C5CE75}" type="presParOf" srcId="{4AEF9E85-7746-42B0-82E8-049D2D7983DE}" destId="{60D6BE9B-EBC7-4568-A532-FC03C0A249EA}" srcOrd="0" destOrd="0" presId="urn:microsoft.com/office/officeart/2005/8/layout/process1"/>
    <dgm:cxn modelId="{F3DC9919-1D6F-4831-BEE8-3376A0508F71}" type="presParOf" srcId="{9CEA11DA-A785-4F9C-9756-D32AF147E710}" destId="{60F92951-4689-4B5B-BCA2-E5ADFD5AC99E}" srcOrd="2" destOrd="0" presId="urn:microsoft.com/office/officeart/2005/8/layout/process1"/>
    <dgm:cxn modelId="{D2661911-D509-4EA1-9EB8-857D1F38D5BF}" type="presParOf" srcId="{9CEA11DA-A785-4F9C-9756-D32AF147E710}" destId="{B58C4877-E3CC-4160-A5DD-EADDB233D2BD}" srcOrd="3" destOrd="0" presId="urn:microsoft.com/office/officeart/2005/8/layout/process1"/>
    <dgm:cxn modelId="{3E72C53E-FFA9-4ED3-9C5D-CF37756DA2C4}" type="presParOf" srcId="{B58C4877-E3CC-4160-A5DD-EADDB233D2BD}" destId="{A4313F47-9DDF-4C92-84F1-D38BA910303F}" srcOrd="0" destOrd="0" presId="urn:microsoft.com/office/officeart/2005/8/layout/process1"/>
    <dgm:cxn modelId="{4162ECC9-9AD4-4EB5-81B6-AC44A99F6A8F}" type="presParOf" srcId="{9CEA11DA-A785-4F9C-9756-D32AF147E710}" destId="{2D9361BC-B425-4B82-B6F2-F9F23EF80C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9B31-0C4D-40AB-8A4B-936073654D45}">
      <dsp:nvSpPr>
        <dsp:cNvPr id="0" name=""/>
        <dsp:cNvSpPr/>
      </dsp:nvSpPr>
      <dsp:spPr>
        <a:xfrm>
          <a:off x="22594" y="364648"/>
          <a:ext cx="2375173" cy="1695957"/>
        </a:xfrm>
        <a:prstGeom prst="ellipse">
          <a:avLst/>
        </a:prstGeom>
        <a:solidFill>
          <a:srgbClr val="C00000">
            <a:alpha val="8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dochody bieżące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566 542 459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430" y="613015"/>
        <a:ext cx="1679501" cy="1199223"/>
      </dsp:txXfrm>
    </dsp:sp>
    <dsp:sp modelId="{06985320-4EAC-43F1-A091-1CC595D3A783}">
      <dsp:nvSpPr>
        <dsp:cNvPr id="0" name=""/>
        <dsp:cNvSpPr/>
      </dsp:nvSpPr>
      <dsp:spPr>
        <a:xfrm>
          <a:off x="2467562" y="962617"/>
          <a:ext cx="254141" cy="451028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1248" y="1135090"/>
        <a:ext cx="186769" cy="106082"/>
      </dsp:txXfrm>
    </dsp:sp>
    <dsp:sp modelId="{6A026254-683E-43AA-BFD8-9D35144CFABA}">
      <dsp:nvSpPr>
        <dsp:cNvPr id="0" name=""/>
        <dsp:cNvSpPr/>
      </dsp:nvSpPr>
      <dsp:spPr>
        <a:xfrm>
          <a:off x="2810459" y="360036"/>
          <a:ext cx="2446921" cy="1656191"/>
        </a:xfrm>
        <a:prstGeom prst="ellipse">
          <a:avLst/>
        </a:prstGeom>
        <a:solidFill>
          <a:srgbClr val="C00000">
            <a:alpha val="84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wydatki </a:t>
          </a:r>
          <a:b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bieżące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537 540 634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8802" y="602580"/>
        <a:ext cx="1730235" cy="1171103"/>
      </dsp:txXfrm>
    </dsp:sp>
    <dsp:sp modelId="{CEEF10A6-212E-45BA-90C3-D6C7BCC43383}">
      <dsp:nvSpPr>
        <dsp:cNvPr id="0" name=""/>
        <dsp:cNvSpPr/>
      </dsp:nvSpPr>
      <dsp:spPr>
        <a:xfrm>
          <a:off x="5346137" y="871144"/>
          <a:ext cx="633974" cy="633974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0170" y="1001743"/>
        <a:ext cx="465908" cy="372776"/>
      </dsp:txXfrm>
    </dsp:sp>
    <dsp:sp modelId="{60123CEE-55C7-4576-876C-AE53F219A9B0}">
      <dsp:nvSpPr>
        <dsp:cNvPr id="0" name=""/>
        <dsp:cNvSpPr/>
      </dsp:nvSpPr>
      <dsp:spPr>
        <a:xfrm>
          <a:off x="6072500" y="293036"/>
          <a:ext cx="2280427" cy="18489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Nadwyżka</a:t>
          </a:r>
          <a:b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operacyjna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29 001 825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461" y="563812"/>
        <a:ext cx="1612505" cy="1307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9B31-0C4D-40AB-8A4B-936073654D45}">
      <dsp:nvSpPr>
        <dsp:cNvPr id="0" name=""/>
        <dsp:cNvSpPr/>
      </dsp:nvSpPr>
      <dsp:spPr>
        <a:xfrm>
          <a:off x="22594" y="364648"/>
          <a:ext cx="2375173" cy="1695957"/>
        </a:xfrm>
        <a:prstGeom prst="ellipse">
          <a:avLst/>
        </a:prstGeom>
        <a:solidFill>
          <a:srgbClr val="00B050">
            <a:alpha val="8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dochody 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604 351 845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430" y="613015"/>
        <a:ext cx="1679501" cy="1199223"/>
      </dsp:txXfrm>
    </dsp:sp>
    <dsp:sp modelId="{06985320-4EAC-43F1-A091-1CC595D3A783}">
      <dsp:nvSpPr>
        <dsp:cNvPr id="0" name=""/>
        <dsp:cNvSpPr/>
      </dsp:nvSpPr>
      <dsp:spPr>
        <a:xfrm>
          <a:off x="2467562" y="962617"/>
          <a:ext cx="254141" cy="451028"/>
        </a:xfrm>
        <a:prstGeom prst="mathMinus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1248" y="1135090"/>
        <a:ext cx="186769" cy="106082"/>
      </dsp:txXfrm>
    </dsp:sp>
    <dsp:sp modelId="{6A026254-683E-43AA-BFD8-9D35144CFABA}">
      <dsp:nvSpPr>
        <dsp:cNvPr id="0" name=""/>
        <dsp:cNvSpPr/>
      </dsp:nvSpPr>
      <dsp:spPr>
        <a:xfrm>
          <a:off x="2810459" y="360036"/>
          <a:ext cx="2446921" cy="1656191"/>
        </a:xfrm>
        <a:prstGeom prst="ellipse">
          <a:avLst/>
        </a:prstGeom>
        <a:solidFill>
          <a:srgbClr val="00B050">
            <a:alpha val="84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wydatki </a:t>
          </a:r>
          <a:b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ogółem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597 755 129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8802" y="602580"/>
        <a:ext cx="1730235" cy="1171103"/>
      </dsp:txXfrm>
    </dsp:sp>
    <dsp:sp modelId="{CEEF10A6-212E-45BA-90C3-D6C7BCC43383}">
      <dsp:nvSpPr>
        <dsp:cNvPr id="0" name=""/>
        <dsp:cNvSpPr/>
      </dsp:nvSpPr>
      <dsp:spPr>
        <a:xfrm>
          <a:off x="5346137" y="871144"/>
          <a:ext cx="633974" cy="633974"/>
        </a:xfrm>
        <a:prstGeom prst="mathEqual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0170" y="1001743"/>
        <a:ext cx="465908" cy="372776"/>
      </dsp:txXfrm>
    </dsp:sp>
    <dsp:sp modelId="{60123CEE-55C7-4576-876C-AE53F219A9B0}">
      <dsp:nvSpPr>
        <dsp:cNvPr id="0" name=""/>
        <dsp:cNvSpPr/>
      </dsp:nvSpPr>
      <dsp:spPr>
        <a:xfrm>
          <a:off x="6072500" y="293036"/>
          <a:ext cx="2280427" cy="1848974"/>
        </a:xfrm>
        <a:prstGeom prst="ellipse">
          <a:avLst/>
        </a:prstGeom>
        <a:gradFill rotWithShape="0">
          <a:gsLst>
            <a:gs pos="13000">
              <a:srgbClr val="92D050"/>
            </a:gs>
            <a:gs pos="69000">
              <a:srgbClr val="00B050"/>
            </a:gs>
            <a:gs pos="27000">
              <a:srgbClr val="49C050"/>
            </a:gs>
            <a:gs pos="86000">
              <a:srgbClr val="92D05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Nadwyżka</a:t>
          </a:r>
          <a:b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budżetowa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6 596 716</a:t>
          </a:r>
          <a:endParaRPr lang="pl-PL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461" y="563812"/>
        <a:ext cx="1612505" cy="130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C3339-732B-446E-AB97-2B61914D02F2}">
      <dsp:nvSpPr>
        <dsp:cNvPr id="0" name=""/>
        <dsp:cNvSpPr/>
      </dsp:nvSpPr>
      <dsp:spPr>
        <a:xfrm>
          <a:off x="467594" y="820"/>
          <a:ext cx="1682905" cy="841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19 mln zł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239" y="25465"/>
        <a:ext cx="1633615" cy="792162"/>
      </dsp:txXfrm>
    </dsp:sp>
    <dsp:sp modelId="{993E5A1C-4149-466F-A32F-F5F2D377DC1C}">
      <dsp:nvSpPr>
        <dsp:cNvPr id="0" name=""/>
        <dsp:cNvSpPr/>
      </dsp:nvSpPr>
      <dsp:spPr>
        <a:xfrm>
          <a:off x="635885" y="842273"/>
          <a:ext cx="168290" cy="63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089"/>
              </a:lnTo>
              <a:lnTo>
                <a:pt x="168290" y="631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3B18-1F4E-4EC8-9C05-1676EC92D70C}">
      <dsp:nvSpPr>
        <dsp:cNvPr id="0" name=""/>
        <dsp:cNvSpPr/>
      </dsp:nvSpPr>
      <dsp:spPr>
        <a:xfrm>
          <a:off x="804176" y="1052636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14 mln zł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przedterminowa spłata dot.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2017 r.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821" y="1077281"/>
        <a:ext cx="1297034" cy="792162"/>
      </dsp:txXfrm>
    </dsp:sp>
    <dsp:sp modelId="{BE67B200-0362-4624-8303-0FBBC2F6B648}">
      <dsp:nvSpPr>
        <dsp:cNvPr id="0" name=""/>
        <dsp:cNvSpPr/>
      </dsp:nvSpPr>
      <dsp:spPr>
        <a:xfrm>
          <a:off x="635885" y="842273"/>
          <a:ext cx="168290" cy="1735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862"/>
              </a:lnTo>
              <a:lnTo>
                <a:pt x="168290" y="1735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69FC-708D-4D8B-AE78-926630994A15}">
      <dsp:nvSpPr>
        <dsp:cNvPr id="0" name=""/>
        <dsp:cNvSpPr/>
      </dsp:nvSpPr>
      <dsp:spPr>
        <a:xfrm>
          <a:off x="804176" y="2104452"/>
          <a:ext cx="1424451" cy="947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 mln zł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zmniejszenie emisji obligacji (autopoprawka Prezydenta)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923" y="2132199"/>
        <a:ext cx="1368957" cy="891872"/>
      </dsp:txXfrm>
    </dsp:sp>
    <dsp:sp modelId="{CEE88961-EEE0-4D96-B5FB-9FA68DED44B8}">
      <dsp:nvSpPr>
        <dsp:cNvPr id="0" name=""/>
        <dsp:cNvSpPr/>
      </dsp:nvSpPr>
      <dsp:spPr>
        <a:xfrm>
          <a:off x="635885" y="842273"/>
          <a:ext cx="168290" cy="284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635"/>
              </a:lnTo>
              <a:lnTo>
                <a:pt x="168290" y="2840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0A375-8437-4327-BF9F-87C7A2DF6678}">
      <dsp:nvSpPr>
        <dsp:cNvPr id="0" name=""/>
        <dsp:cNvSpPr/>
      </dsp:nvSpPr>
      <dsp:spPr>
        <a:xfrm>
          <a:off x="804176" y="3262182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planowane spłaty w budżecie - 0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821" y="3286827"/>
        <a:ext cx="1297034" cy="792162"/>
      </dsp:txXfrm>
    </dsp:sp>
    <dsp:sp modelId="{2A4F3786-5A52-4A38-BFD9-1AF465D66B24}">
      <dsp:nvSpPr>
        <dsp:cNvPr id="0" name=""/>
        <dsp:cNvSpPr/>
      </dsp:nvSpPr>
      <dsp:spPr>
        <a:xfrm>
          <a:off x="2571227" y="820"/>
          <a:ext cx="1682905" cy="841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19,88 mln zł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5872" y="25465"/>
        <a:ext cx="1633615" cy="792162"/>
      </dsp:txXfrm>
    </dsp:sp>
    <dsp:sp modelId="{992A1ED1-9294-41F5-A5A2-363B5469CE09}">
      <dsp:nvSpPr>
        <dsp:cNvPr id="0" name=""/>
        <dsp:cNvSpPr/>
      </dsp:nvSpPr>
      <dsp:spPr>
        <a:xfrm>
          <a:off x="2739517" y="842273"/>
          <a:ext cx="168290" cy="63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089"/>
              </a:lnTo>
              <a:lnTo>
                <a:pt x="168290" y="631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DC0DD-355C-4D7E-B5B5-E692065BAB17}">
      <dsp:nvSpPr>
        <dsp:cNvPr id="0" name=""/>
        <dsp:cNvSpPr/>
      </dsp:nvSpPr>
      <dsp:spPr>
        <a:xfrm>
          <a:off x="2907808" y="1052636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7 080 000 zł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dodatkowa spłata długu 2018 r.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2453" y="1077281"/>
        <a:ext cx="1297034" cy="792162"/>
      </dsp:txXfrm>
    </dsp:sp>
    <dsp:sp modelId="{ABE81CAB-123F-4D25-9D8F-A0AB0A901236}">
      <dsp:nvSpPr>
        <dsp:cNvPr id="0" name=""/>
        <dsp:cNvSpPr/>
      </dsp:nvSpPr>
      <dsp:spPr>
        <a:xfrm>
          <a:off x="2739517" y="842273"/>
          <a:ext cx="168290" cy="168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905"/>
              </a:lnTo>
              <a:lnTo>
                <a:pt x="168290" y="1682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F234E-BF19-41BF-A4F9-281A6967AF56}">
      <dsp:nvSpPr>
        <dsp:cNvPr id="0" name=""/>
        <dsp:cNvSpPr/>
      </dsp:nvSpPr>
      <dsp:spPr>
        <a:xfrm>
          <a:off x="2907808" y="2104452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12,8 mln zł </a:t>
          </a: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budżecie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2453" y="2129097"/>
        <a:ext cx="1297034" cy="792162"/>
      </dsp:txXfrm>
    </dsp:sp>
    <dsp:sp modelId="{CA577D17-46E0-4AE5-98BA-83A2AE5DEF2D}">
      <dsp:nvSpPr>
        <dsp:cNvPr id="0" name=""/>
        <dsp:cNvSpPr/>
      </dsp:nvSpPr>
      <dsp:spPr>
        <a:xfrm>
          <a:off x="4674859" y="820"/>
          <a:ext cx="1682905" cy="841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12,5 mln zł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9504" y="25465"/>
        <a:ext cx="1633615" cy="792162"/>
      </dsp:txXfrm>
    </dsp:sp>
    <dsp:sp modelId="{CDB8427F-7492-43B5-A5D6-7D4B4DB9621B}">
      <dsp:nvSpPr>
        <dsp:cNvPr id="0" name=""/>
        <dsp:cNvSpPr/>
      </dsp:nvSpPr>
      <dsp:spPr>
        <a:xfrm>
          <a:off x="4843149" y="842273"/>
          <a:ext cx="168290" cy="63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089"/>
              </a:lnTo>
              <a:lnTo>
                <a:pt x="168290" y="631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35DC9-E04F-402B-9E87-DF7497819C12}">
      <dsp:nvSpPr>
        <dsp:cNvPr id="0" name=""/>
        <dsp:cNvSpPr/>
      </dsp:nvSpPr>
      <dsp:spPr>
        <a:xfrm>
          <a:off x="5011440" y="1052636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6,9 mln zł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dodatkowa spłata 2018 r.</a:t>
          </a:r>
        </a:p>
      </dsp:txBody>
      <dsp:txXfrm>
        <a:off x="5036085" y="1077281"/>
        <a:ext cx="1297034" cy="792162"/>
      </dsp:txXfrm>
    </dsp:sp>
    <dsp:sp modelId="{DBB2405C-4E99-41B3-B3EF-CF2E33D0AAFC}">
      <dsp:nvSpPr>
        <dsp:cNvPr id="0" name=""/>
        <dsp:cNvSpPr/>
      </dsp:nvSpPr>
      <dsp:spPr>
        <a:xfrm>
          <a:off x="4843149" y="842273"/>
          <a:ext cx="168290" cy="168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905"/>
              </a:lnTo>
              <a:lnTo>
                <a:pt x="168290" y="1682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6E222-967C-46E9-99DA-6C7EAAD8FD84}">
      <dsp:nvSpPr>
        <dsp:cNvPr id="0" name=""/>
        <dsp:cNvSpPr/>
      </dsp:nvSpPr>
      <dsp:spPr>
        <a:xfrm>
          <a:off x="5011440" y="2104452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5,6 mln zł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budżecie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6085" y="2129097"/>
        <a:ext cx="1297034" cy="792162"/>
      </dsp:txXfrm>
    </dsp:sp>
    <dsp:sp modelId="{713949F2-52DE-4E5B-B539-333FCEBE9FE2}">
      <dsp:nvSpPr>
        <dsp:cNvPr id="0" name=""/>
        <dsp:cNvSpPr/>
      </dsp:nvSpPr>
      <dsp:spPr>
        <a:xfrm>
          <a:off x="6778491" y="820"/>
          <a:ext cx="1682905" cy="8414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ok. 7 mln zł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3136" y="25465"/>
        <a:ext cx="1633615" cy="792162"/>
      </dsp:txXfrm>
    </dsp:sp>
    <dsp:sp modelId="{2CBCAC57-BAC6-4DE8-BD16-647CB55C000E}">
      <dsp:nvSpPr>
        <dsp:cNvPr id="0" name=""/>
        <dsp:cNvSpPr/>
      </dsp:nvSpPr>
      <dsp:spPr>
        <a:xfrm>
          <a:off x="6946781" y="842273"/>
          <a:ext cx="168290" cy="63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089"/>
              </a:lnTo>
              <a:lnTo>
                <a:pt x="168290" y="631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3A33-0CAF-4FF3-A2E3-E6B4273F7A73}">
      <dsp:nvSpPr>
        <dsp:cNvPr id="0" name=""/>
        <dsp:cNvSpPr/>
      </dsp:nvSpPr>
      <dsp:spPr>
        <a:xfrm>
          <a:off x="7115072" y="1052636"/>
          <a:ext cx="1346324" cy="841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7 034 574 zł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spłaty ujęte w projekcie 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9717" y="1077281"/>
        <a:ext cx="1297034" cy="792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5042-9E44-48DF-9B40-4994D9A43295}">
      <dsp:nvSpPr>
        <dsp:cNvPr id="0" name=""/>
        <dsp:cNvSpPr/>
      </dsp:nvSpPr>
      <dsp:spPr>
        <a:xfrm>
          <a:off x="11806" y="0"/>
          <a:ext cx="2267722" cy="879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ponadplanowe spłaty 2015-2017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33 mln zł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77" y="25771"/>
        <a:ext cx="2216180" cy="828329"/>
      </dsp:txXfrm>
    </dsp:sp>
    <dsp:sp modelId="{4AEF9E85-7746-42B0-82E8-049D2D7983DE}">
      <dsp:nvSpPr>
        <dsp:cNvPr id="0" name=""/>
        <dsp:cNvSpPr/>
      </dsp:nvSpPr>
      <dsp:spPr>
        <a:xfrm>
          <a:off x="2506301" y="158738"/>
          <a:ext cx="480757" cy="562395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2506301" y="271217"/>
        <a:ext cx="336530" cy="337437"/>
      </dsp:txXfrm>
    </dsp:sp>
    <dsp:sp modelId="{60F92951-4689-4B5B-BCA2-E5ADFD5AC99E}">
      <dsp:nvSpPr>
        <dsp:cNvPr id="0" name=""/>
        <dsp:cNvSpPr/>
      </dsp:nvSpPr>
      <dsp:spPr>
        <a:xfrm>
          <a:off x="3186618" y="0"/>
          <a:ext cx="2267722" cy="879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planowane spłaty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18,4 mln zł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2389" y="25771"/>
        <a:ext cx="2216180" cy="828329"/>
      </dsp:txXfrm>
    </dsp:sp>
    <dsp:sp modelId="{B58C4877-E3CC-4160-A5DD-EADDB233D2BD}">
      <dsp:nvSpPr>
        <dsp:cNvPr id="0" name=""/>
        <dsp:cNvSpPr/>
      </dsp:nvSpPr>
      <dsp:spPr>
        <a:xfrm>
          <a:off x="5681113" y="158738"/>
          <a:ext cx="480757" cy="562395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/>
        </a:p>
      </dsp:txBody>
      <dsp:txXfrm>
        <a:off x="5681113" y="271217"/>
        <a:ext cx="336530" cy="337437"/>
      </dsp:txXfrm>
    </dsp:sp>
    <dsp:sp modelId="{2D9361BC-B425-4B82-B6F2-F9F23EF80C04}">
      <dsp:nvSpPr>
        <dsp:cNvPr id="0" name=""/>
        <dsp:cNvSpPr/>
      </dsp:nvSpPr>
      <dsp:spPr>
        <a:xfrm>
          <a:off x="6361430" y="0"/>
          <a:ext cx="2267722" cy="879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spłacono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51,4 mln zł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7201" y="25771"/>
        <a:ext cx="2216180" cy="82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0.67213</cdr:x>
      <cdr:y>0</cdr:y>
    </cdr:from>
    <cdr:to>
      <cdr:x>0.93938</cdr:x>
      <cdr:y>0.08868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904656" y="0"/>
          <a:ext cx="2347785" cy="444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l-PL" sz="1100" dirty="0"/>
            <a:t>Lewa oś - kwota długu (w mln PLN)</a:t>
          </a:r>
        </a:p>
        <a:p xmlns:a="http://schemas.openxmlformats.org/drawingml/2006/main">
          <a:r>
            <a:rPr lang="pl-PL" sz="1100" dirty="0"/>
            <a:t>Prawa oś - % dochodów ogółem</a:t>
          </a:r>
        </a:p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D0E5-ABC1-481D-BCCC-0D96DEB4D452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3733-2D6C-45E4-AF4E-D14F890E0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7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7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1196249-38F4-4849-8FE5-16CC339251CD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45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0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3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44519-4BC7-44F3-A631-EA5D5FFDC5F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2F6BB1A-FC8D-40DC-85A9-21743D31803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7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01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E34CD00-CC88-4A72-967B-B5FD3DEF4E2A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4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013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E34CD00-CC88-4A72-967B-B5FD3DEF4E2A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11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1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1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01E99-6D02-4C12-A699-784AB9801F74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7072491-D1B0-4B7C-AFF0-0A7C4B9E162A}" type="slidenum">
              <a:rPr lang="pl-PL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7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5C6D9-14AA-4DC4-BF0D-BD0A4C946C1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52B5-D464-49B1-81A4-C2380286A6AE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1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84B21-D58A-437E-9B35-9A7A658AF6AF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4BA8-9011-4B22-9818-8B0C14AE172D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C1E4-D792-4276-9E04-67E0DFB42CE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041A9-9293-4B8B-9136-ED8C86DB5B5F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5D5F2-E7AF-4B2C-ADB1-B24FC645ACC5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95D8-02DD-4AF1-A98C-440691A1B86C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B1442-A588-461F-A959-C46A8B8C131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6870D-C9B3-4653-B245-ACCA5472CAA9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18EB-0C3D-43C3-AE23-0CA95EAD6BF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42CC0-0994-46B6-9BA2-04EA24E893D5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1CB9C-9E62-4025-B474-BEE5A5A98CCB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21D9A-8F69-49FF-95CA-E802555D6F0A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4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781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696C-B92F-4CCB-90C8-748898A5FF79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550-2E8D-4E17-B226-69F4714B81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4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86AAB-EE99-4EEF-A3EE-28AFEB19616A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4B65-C110-49B6-92FB-158D07FA5C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3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CC412-339D-4D6E-86CB-72360BCFEAA2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59AE6-71F3-448D-90DD-B568C6ABC307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01E99-6D02-4C12-A699-784AB9801F74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7072491-D1B0-4B7C-AFF0-0A7C4B9E162A}" type="slidenum">
              <a:rPr lang="pl-PL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0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5C6D9-14AA-4DC4-BF0D-BD0A4C946C1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52B5-D464-49B1-81A4-C2380286A6AE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1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84B21-D58A-437E-9B35-9A7A658AF6AF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4BA8-9011-4B22-9818-8B0C14AE172D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03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C1E4-D792-4276-9E04-67E0DFB42CE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041A9-9293-4B8B-9136-ED8C86DB5B5F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51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5D5F2-E7AF-4B2C-ADB1-B24FC645ACC5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95D8-02DD-4AF1-A98C-440691A1B86C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B1442-A588-461F-A959-C46A8B8C131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6870D-C9B3-4653-B245-ACCA5472CAA9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2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18EB-0C3D-43C3-AE23-0CA95EAD6BF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42CC0-0994-46B6-9BA2-04EA24E893D5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765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1CB9C-9E62-4025-B474-BEE5A5A98CCB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21D9A-8F69-49FF-95CA-E802555D6F0A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4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696C-B92F-4CCB-90C8-748898A5FF79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550-2E8D-4E17-B226-69F4714B81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2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86AAB-EE99-4EEF-A3EE-28AFEB19616A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4B65-C110-49B6-92FB-158D07FA5C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56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CC412-339D-4D6E-86CB-72360BCFEAA2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59AE6-71F3-448D-90DD-B568C6ABC307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97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01E99-6D02-4C12-A699-784AB9801F74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7072491-D1B0-4B7C-AFF0-0A7C4B9E162A}" type="slidenum">
              <a:rPr lang="pl-PL" smtClean="0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3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5C6D9-14AA-4DC4-BF0D-BD0A4C946C1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52B5-D464-49B1-81A4-C2380286A6AE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8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84B21-D58A-437E-9B35-9A7A658AF6AF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4BA8-9011-4B22-9818-8B0C14AE172D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3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AC1E4-D792-4276-9E04-67E0DFB42CE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041A9-9293-4B8B-9136-ED8C86DB5B5F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35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5D5F2-E7AF-4B2C-ADB1-B24FC645ACC5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95D8-02DD-4AF1-A98C-440691A1B86C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7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B1442-A588-461F-A959-C46A8B8C131C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6870D-C9B3-4653-B245-ACCA5472CAA9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9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872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18EB-0C3D-43C3-AE23-0CA95EAD6BF0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42CC0-0994-46B6-9BA2-04EA24E893D5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57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1CB9C-9E62-4025-B474-BEE5A5A98CCB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21D9A-8F69-49FF-95CA-E802555D6F0A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34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696C-B92F-4CCB-90C8-748898A5FF79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550-2E8D-4E17-B226-69F4714B81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1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86AAB-EE99-4EEF-A3EE-28AFEB19616A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A4B65-C110-49B6-92FB-158D07FA5C96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68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CC412-339D-4D6E-86CB-72360BCFEAA2}" type="datetime1">
              <a:rPr lang="pl-PL" smtClean="0">
                <a:solidFill>
                  <a:srgbClr val="564B3C"/>
                </a:solidFill>
              </a:rPr>
              <a:pPr>
                <a:defRPr/>
              </a:pPr>
              <a:t>2017-12-07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59AE6-71F3-448D-90DD-B568C6ABC307}" type="slidenum">
              <a:rPr lang="pl-PL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5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6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62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4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1685-DF0E-4469-BF41-CE0881C1B5E4}" type="datetimeFigureOut">
              <a:rPr lang="pl-PL" smtClean="0"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37E2-724B-48D1-8339-F653FFAD5C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1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5A40E-EFCA-43B6-907F-FA5151CDA597}" type="datetime1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2017-12-07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B413C-2323-40A8-A5D6-79A5B609E906}" type="slidenum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5A40E-EFCA-43B6-907F-FA5151CDA597}" type="datetime1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2017-12-07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B413C-2323-40A8-A5D6-79A5B609E906}" type="slidenum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5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5A40E-EFCA-43B6-907F-FA5151CDA597}" type="datetime1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2017-12-07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B413C-2323-40A8-A5D6-79A5B609E906}" type="slidenum">
              <a:rPr lang="pl-PL" smtClean="0">
                <a:solidFill>
                  <a:srgbClr val="564B3C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564B3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5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4427984" y="4869160"/>
            <a:ext cx="4392488" cy="1440160"/>
          </a:xfrm>
          <a:solidFill>
            <a:schemeClr val="bg2">
              <a:alpha val="58000"/>
            </a:schemeClr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pl-PL" altLang="pl-PL" sz="2800" b="1" dirty="0" smtClean="0">
                <a:solidFill>
                  <a:schemeClr val="accent4">
                    <a:lumMod val="50000"/>
                  </a:schemeClr>
                </a:solidFill>
              </a:rPr>
              <a:t>PROJEKT BUDŻETU MIASTA ELBLĄG na 2018 rok</a:t>
            </a:r>
          </a:p>
        </p:txBody>
      </p:sp>
    </p:spTree>
    <p:extLst>
      <p:ext uri="{BB962C8B-B14F-4D97-AF65-F5344CB8AC3E}">
        <p14:creationId xmlns:p14="http://schemas.microsoft.com/office/powerpoint/2010/main" val="899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1D83ED8-3DB7-4452-8D3C-B1444746264F}" type="slidenum">
              <a:rPr lang="pl-PL">
                <a:solidFill>
                  <a:srgbClr val="564B3C"/>
                </a:solidFill>
              </a:rPr>
              <a:pPr>
                <a:defRPr/>
              </a:pPr>
              <a:t>10</a:t>
            </a:fld>
            <a:endParaRPr lang="pl-PL">
              <a:solidFill>
                <a:srgbClr val="564B3C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408373"/>
            <a:ext cx="6707088" cy="100440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Kultura i ochrona dziedzictwa narodowego</a:t>
            </a:r>
            <a:endParaRPr lang="pl-PL" sz="2800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Modernizacja obiektów elbląskich instytucji kultury:</a:t>
            </a:r>
          </a:p>
          <a:p>
            <a:pPr marL="114300" indent="0" algn="just">
              <a:buNone/>
            </a:pPr>
            <a:endParaRPr lang="pl-PL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Adaptacja Biblioteki Elbląskiej – obiektu dziedzictwa kulturowego o potencjale turystycznym – etap 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kosztorysowa – ok. 9,4 ,mln zł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ofinansowanie zadania z RPO </a:t>
            </a:r>
            <a:r>
              <a:rPr lang="pl-P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2014-2020 zgodnie z podpisaną umową – </a:t>
            </a:r>
            <a:b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7 950 274 zł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Modernizacja dawnego kościoła NMP – obecnie siedziby Centrum  Sztuki Galeria El w Elblągu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kosztorysowa – 4 184 115 zł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w ocenie – z możliwością dofinansowania z RPO </a:t>
            </a:r>
            <a:r>
              <a:rPr lang="pl-P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2014-2020 – </a:t>
            </a:r>
            <a:b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2 890 638 zł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Dokończenie przedsięwzięcia „Z Muzeum w przyszłość: Modernizacja Muzeum Archeologiczno-Historycznego w Elblągu – etap II –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wkład Miasta w wys. 706 287 zł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373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1D83ED8-3DB7-4452-8D3C-B1444746264F}" type="slidenum">
              <a:rPr lang="pl-PL">
                <a:solidFill>
                  <a:srgbClr val="564B3C"/>
                </a:solidFill>
              </a:rPr>
              <a:pPr>
                <a:defRPr/>
              </a:pPr>
              <a:t>11</a:t>
            </a:fld>
            <a:endParaRPr lang="pl-PL">
              <a:solidFill>
                <a:srgbClr val="564B3C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79712" y="408373"/>
            <a:ext cx="6707088" cy="100440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Inne wydatki 2018 roku</a:t>
            </a:r>
            <a:endParaRPr lang="pl-PL" sz="2800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>
            <a:normAutofit/>
          </a:bodyPr>
          <a:lstStyle/>
          <a:p>
            <a:pPr marL="457200" indent="-342900" algn="just">
              <a:buFont typeface="+mj-lt"/>
              <a:buAutoNum type="arabicParenR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Szpital Miejski św. Jana Pawła II</a:t>
            </a:r>
          </a:p>
          <a:p>
            <a:pPr marL="114300" indent="0" algn="just">
              <a:buNone/>
            </a:pPr>
            <a:endParaRPr lang="pl-PL" sz="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Wkład własny na 2018 rok do inwestycji pn. „Podniesienie jakości i kompleksowości leczenia poprzez konsolidację usług zdrowotnych w zakresie lecznictwa zachowawczego i zabiegowego dla Szpitala Miejskiego św. Jana Pawła II” 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			                   1,8 mln zł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Spłata pożyczek wraz z odsetkami poręczonych przez Miasto 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</a:t>
            </a:r>
            <a:r>
              <a:rPr lang="pl-PL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ok. 2,4 mln zł</a:t>
            </a:r>
          </a:p>
          <a:p>
            <a:pPr marL="411480" lvl="1" indent="0" algn="just">
              <a:lnSpc>
                <a:spcPct val="150000"/>
              </a:lnSpc>
              <a:buNone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Razem: 4,2 mln zł</a:t>
            </a:r>
          </a:p>
          <a:p>
            <a:pPr marL="411480" lvl="1" indent="0" algn="just">
              <a:lnSpc>
                <a:spcPct val="150000"/>
              </a:lnSpc>
              <a:buNone/>
            </a:pP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 algn="just">
              <a:lnSpc>
                <a:spcPct val="150000"/>
              </a:lnSpc>
              <a:buFont typeface="+mj-lt"/>
              <a:buAutoNum type="arabicParenR" startAt="2"/>
            </a:pP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Komunikacja miejska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l-PL" sz="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ZKM – funkcjonowanie komunikacji miejskiej na 2018 r. 		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20 050 000 zł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Inwestycja „Poprawa zrównoważonej mobilności mieszkańców”	</a:t>
            </a:r>
            <a:r>
              <a:rPr lang="pl-PL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1 705 630 zł</a:t>
            </a:r>
          </a:p>
          <a:p>
            <a:pPr marL="411480" lvl="1" indent="0" algn="just">
              <a:lnSpc>
                <a:spcPct val="150000"/>
              </a:lnSpc>
              <a:buNone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(wraz z UE)					     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Razem: 21 755 630 zł</a:t>
            </a:r>
          </a:p>
          <a:p>
            <a:pPr marL="411480" lvl="1" indent="0" algn="just">
              <a:lnSpc>
                <a:spcPct val="150000"/>
              </a:lnSpc>
              <a:buNone/>
            </a:pPr>
            <a:endParaRPr lang="pl-PL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01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539750" y="2276475"/>
            <a:ext cx="8075613" cy="2016125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pl-PL" sz="4400" b="1" dirty="0">
              <a:solidFill>
                <a:prstClr val="black"/>
              </a:solidFill>
              <a:latin typeface="Book Antiqua"/>
              <a:cs typeface="Arial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80"/>
            <a:ext cx="1349375" cy="62039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5" y="1916832"/>
            <a:ext cx="7992888" cy="44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89125" y="692696"/>
            <a:ext cx="705678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r.</a:t>
            </a:r>
            <a:br>
              <a:rPr lang="pl-PL" sz="2400" b="1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73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48681"/>
            <a:ext cx="705678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BB0622-1AE6-4420-932B-AD237FB8F764}" type="slidenum">
              <a:rPr lang="pl-PL">
                <a:solidFill>
                  <a:srgbClr val="564B3C"/>
                </a:solidFill>
              </a:rPr>
              <a:pPr>
                <a:defRPr/>
              </a:pPr>
              <a:t>13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29293"/>
              </p:ext>
            </p:extLst>
          </p:nvPr>
        </p:nvGraphicFramePr>
        <p:xfrm>
          <a:off x="179516" y="1700808"/>
          <a:ext cx="8712963" cy="4809996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1881535"/>
                <a:gridCol w="752615"/>
                <a:gridCol w="659794"/>
                <a:gridCol w="845436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2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Departament Zarząd Dróg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60004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Poprawa zrównoważonej mobilności mieszkańców Elbląga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14 187 274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1 705 630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300 000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1 405 630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60015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Budowa dróg dojazdowych do wiaduktu w ciągu ulicy Lotniczej i Skrzydlatej w Elblągu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34 253 435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16 340 768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7 708 804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1 015 544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7 616 420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60015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Budowa wiaduktu leżącego nad linią kolejową w ciągu ul. Lotniczej i Skrzydlatej w Elblągu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9 270 450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3 070 356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3 070 356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60015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Budowa tunelu przeznaczonego do przeprowadzenia ciągu pieszo - rowerowego pod linią kolejową w ciągu ul. Lotniczej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5 352 522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2 230 963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730 963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1 500 000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60015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Odnowa nawierzchni dróg w Elblągu – Etap II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12 621 733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101 000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75 685 414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23 448 717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11 911 123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2 515 544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9 022 050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653920" cy="12554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PRZEWIDZIANE </a:t>
            </a:r>
            <a:r>
              <a:rPr lang="pl-PL" sz="2400" b="1" dirty="0" smtClean="0"/>
              <a:t>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30247"/>
              </p:ext>
            </p:extLst>
          </p:nvPr>
        </p:nvGraphicFramePr>
        <p:xfrm>
          <a:off x="179512" y="1700808"/>
          <a:ext cx="8712963" cy="4720189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2285836"/>
                <a:gridCol w="432048"/>
                <a:gridCol w="504056"/>
                <a:gridCol w="917440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2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Departament Inwestycji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60041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Modernizacja małej infrastruktury żeglarskiej - przebudowa hangaru przy ul. Radomskiej w Elblągu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2 705 393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2 577 361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355 696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2 221 665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60095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Przebudowa targowiska miejskiego przy ul. Płk. Dąbka w Elblągu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2 944 163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1 594 268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600 000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994 268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80140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Rozbudowa Centrum Kształcenia Praktycznego w Elblągu - dostosowanie kształcenia i szkoleń zawodowych do potrzeb rynku pracy - etap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3 496 394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3 347 891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535 462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2 812 429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80140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Rozbudowa Centrum Kształcenia Praktycznego w Elblągu - dostosowanie kształcenia i szkoleń zawodowych do potrzeb rynku pracy - etap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3 242 </a:t>
                      </a:r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099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474 201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81 089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393 112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851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85195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Przebudowa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i rozbudowa Młodzieżowego ośrodka Terapeutycznego KARAN „Dom Zacheusza” w Elblągu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3 233 338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1 086 231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164 021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922 210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77353"/>
            <a:ext cx="7056784" cy="103942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r.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BB0622-1AE6-4420-932B-AD237FB8F764}" type="slidenum">
              <a:rPr lang="pl-PL">
                <a:solidFill>
                  <a:srgbClr val="564B3C"/>
                </a:solidFill>
              </a:rPr>
              <a:pPr>
                <a:defRPr/>
              </a:pPr>
              <a:t>15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88078"/>
              </p:ext>
            </p:extLst>
          </p:nvPr>
        </p:nvGraphicFramePr>
        <p:xfrm>
          <a:off x="179512" y="1772816"/>
          <a:ext cx="8712964" cy="4147397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1881535"/>
                <a:gridCol w="752616"/>
                <a:gridCol w="659798"/>
                <a:gridCol w="845432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2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Departament Inwestycji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92116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Adaptacja Biblioteki Elbląskiej - obiektu dziedzictwa kulturowego o potencjale turystycznym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9 364 284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2 568 638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314 351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2 254 287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92601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Przebudowa obiektu sportowego przy ul. Agrykola 8 w Elblągu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7 757 922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810 499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416 799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393 700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926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92601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Wykorzystanie OZE w budynkach użyteczności publicznej w Elblągu etap I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307 725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206 706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206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706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926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92601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Budowa boiska do piłki ręcznej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wraz z fundamentami przy SP nr 18 ul. Węgrowska – etap I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500 000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500 000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500 000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33 551 318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13 165 795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2 967 418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393 700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9 804 677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508885"/>
            <a:ext cx="6840760" cy="103942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BB0622-1AE6-4420-932B-AD237FB8F764}" type="slidenum">
              <a:rPr lang="pl-PL">
                <a:solidFill>
                  <a:srgbClr val="564B3C"/>
                </a:solidFill>
              </a:rPr>
              <a:pPr>
                <a:defRPr/>
              </a:pPr>
              <a:t>16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2516"/>
              </p:ext>
            </p:extLst>
          </p:nvPr>
        </p:nvGraphicFramePr>
        <p:xfrm>
          <a:off x="179512" y="1772816"/>
          <a:ext cx="8712963" cy="3006487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1881535"/>
                <a:gridCol w="752615"/>
                <a:gridCol w="659798"/>
                <a:gridCol w="845432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2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Departament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Innowacji i Informatyki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750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75023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Zakup i montaż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kamer w miejscach dostępnych do światłowodów 5 szt., w tym jedna obrotowa i 4 stacjonarne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189 000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68752" cy="118344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PRZEWIDZIANE </a:t>
            </a:r>
            <a:r>
              <a:rPr lang="pl-PL" sz="2400" b="1" dirty="0" smtClean="0"/>
              <a:t>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7BB0622-1AE6-4420-932B-AD237FB8F764}" type="slidenum">
              <a:rPr lang="pl-PL">
                <a:solidFill>
                  <a:srgbClr val="564B3C"/>
                </a:solidFill>
              </a:rPr>
              <a:pPr>
                <a:defRPr/>
              </a:pPr>
              <a:t>17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20171"/>
              </p:ext>
            </p:extLst>
          </p:nvPr>
        </p:nvGraphicFramePr>
        <p:xfrm>
          <a:off x="179512" y="1772816"/>
          <a:ext cx="8712963" cy="3528527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1881535"/>
                <a:gridCol w="752615"/>
                <a:gridCol w="659798"/>
                <a:gridCol w="845432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66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24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Departament Gospodarki Nieruchomościami i Geodezji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70005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Rozwój i rozbudowa e-usług zasobu geodezyjnego i kartograficznego miasta Elbląg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3 490 000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1 145 194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171 779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973 415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700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70005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Realizacja celu publicznego, w tym nabycie nieruchomości przy ul. Suwalskiej, Olchowej, Ścieżka Kościelna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80 000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3 570 000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1 225 194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251 779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973 415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72657"/>
              </p:ext>
            </p:extLst>
          </p:nvPr>
        </p:nvGraphicFramePr>
        <p:xfrm>
          <a:off x="179512" y="1700809"/>
          <a:ext cx="8712963" cy="2308532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2429852"/>
                <a:gridCol w="432048"/>
                <a:gridCol w="432048"/>
                <a:gridCol w="845432"/>
                <a:gridCol w="752615"/>
                <a:gridCol w="752615"/>
                <a:gridCol w="752615"/>
                <a:gridCol w="752615"/>
                <a:gridCol w="752615"/>
              </a:tblGrid>
              <a:tr h="3149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72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81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28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Departament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Gospodarki Komunalnej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36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90013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Przebudowa wybiegów w budynku psiarni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– Schronisko dla zwierząt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2016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2019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460 110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150 000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150 000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460 110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150 000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150 000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16739" y="476672"/>
            <a:ext cx="7037944" cy="103942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65717"/>
              </p:ext>
            </p:extLst>
          </p:nvPr>
        </p:nvGraphicFramePr>
        <p:xfrm>
          <a:off x="179512" y="1700808"/>
          <a:ext cx="8712963" cy="5003957"/>
        </p:xfrm>
        <a:graphic>
          <a:graphicData uri="http://schemas.openxmlformats.org/drawingml/2006/table">
            <a:tbl>
              <a:tblPr/>
              <a:tblGrid>
                <a:gridCol w="361833"/>
                <a:gridCol w="448675"/>
                <a:gridCol w="1881535"/>
                <a:gridCol w="752615"/>
                <a:gridCol w="659798"/>
                <a:gridCol w="845432"/>
                <a:gridCol w="752615"/>
                <a:gridCol w="752615"/>
                <a:gridCol w="752615"/>
                <a:gridCol w="752615"/>
                <a:gridCol w="752615"/>
              </a:tblGrid>
              <a:tr h="323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Dział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Rozdz.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Nazwa zadania inwestycyjnego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Planowane wydatki inwestycyjne wieloletnie przewidziane do realizacji w 2018 r.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24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Data realizacji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całkowita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wartość </a:t>
                      </a:r>
                      <a:br>
                        <a:rPr lang="pl-PL" sz="1100" b="1" i="0" u="none" strike="noStrike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kosztorysowa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rok budżetowy 2018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(6+7+8+9)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 tym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 </a:t>
                      </a: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finansowania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od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do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środki 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własne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dotacje z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UW,</a:t>
                      </a:r>
                      <a:br>
                        <a:rPr lang="pl-PL" sz="11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inne </a:t>
                      </a:r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źródła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effectLst/>
                          <a:latin typeface="Times New Roman"/>
                        </a:rPr>
                        <a:t>emisja obligacji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UE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Jednostki organizacyjne podległe Radzie Miejskiej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 - Mini Park nad Jarem (Zielony Park)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370 000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370 000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370 000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 – Rozbudowa placu zabaw w Parku Planty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 – Zwiększenie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atrakcyjności spacerowej brzegu rzeki Elbląg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– </a:t>
                      </a:r>
                      <a:r>
                        <a:rPr lang="pl-PL" sz="1100" b="0" i="0" u="none" strike="noStrike" baseline="0" dirty="0" err="1" smtClean="0">
                          <a:effectLst/>
                          <a:latin typeface="Times New Roman"/>
                        </a:rPr>
                        <a:t>LOTtnicza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nie tylko dla Ludzi. Budka dla </a:t>
                      </a:r>
                      <a:r>
                        <a:rPr lang="pl-PL" sz="1100" b="0" i="0" u="none" strike="noStrike" baseline="0" dirty="0" err="1" smtClean="0">
                          <a:effectLst/>
                          <a:latin typeface="Times New Roman"/>
                        </a:rPr>
                        <a:t>LOTnika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. Rewitalizacja parku na ul. Lotniczej oraz montaż budek lęgowych dla ptaków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400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400 000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 – Zakup osprzętu do kosiarki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samojezdnej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12 000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12 000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r>
                        <a:rPr lang="pl-PL" sz="1100" b="0" i="0" u="none" strike="noStrike" baseline="0" dirty="0" smtClean="0">
                          <a:effectLst/>
                          <a:latin typeface="Times New Roman"/>
                        </a:rPr>
                        <a:t>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90004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ZZM – Zakup kos i pił spalinowych 5 szt.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2018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20 000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Razem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1 042 000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pl-PL" sz="1100" b="1" i="0" u="none" strike="noStrike" baseline="0" dirty="0" smtClean="0">
                          <a:effectLst/>
                          <a:latin typeface="Times New Roman"/>
                        </a:rPr>
                        <a:t> 042 000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1 042 000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Ogółem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114 497 842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39</a:t>
                      </a:r>
                      <a:r>
                        <a:rPr lang="pl-PL" sz="1100" b="1" i="0" u="none" strike="noStrike" baseline="0" dirty="0" smtClean="0">
                          <a:effectLst/>
                          <a:latin typeface="Times New Roman"/>
                        </a:rPr>
                        <a:t> 220 706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16 511 320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2 909 244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effectLst/>
                          <a:latin typeface="Times New Roman"/>
                        </a:rPr>
                        <a:t>19 800 142</a:t>
                      </a:r>
                      <a:endParaRPr lang="pl-PL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79712" y="496474"/>
            <a:ext cx="6768752" cy="103942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ZADANIA </a:t>
            </a:r>
            <a:r>
              <a:rPr lang="pl-PL" sz="2400" b="1" dirty="0"/>
              <a:t>INWESTYCYJNE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PRZEWIDZIANE DO </a:t>
            </a:r>
            <a:r>
              <a:rPr lang="pl-PL" sz="2400" b="1" dirty="0"/>
              <a:t>REALIZACJI W </a:t>
            </a:r>
            <a:r>
              <a:rPr lang="pl-PL" sz="2400" b="1" dirty="0" smtClean="0"/>
              <a:t>2018 </a:t>
            </a:r>
            <a:r>
              <a:rPr lang="pl-PL" sz="2400" b="1" dirty="0"/>
              <a:t>r</a:t>
            </a:r>
            <a:r>
              <a:rPr lang="pl-PL" sz="2400" b="1" dirty="0" smtClean="0"/>
              <a:t>.</a:t>
            </a:r>
            <a:endParaRPr lang="pl-PL" sz="2400" dirty="0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E:\logotyp\rgb\logotyp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21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b="1" dirty="0" smtClean="0">
                <a:cs typeface="Tahoma" pitchFamily="34" charset="0"/>
              </a:rPr>
              <a:t>BUDŻET 2018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0699F90-5538-4F41-BDA6-8FFF4A650123}" type="slidenum">
              <a:rPr lang="pl-PL">
                <a:solidFill>
                  <a:srgbClr val="564B3C"/>
                </a:solidFill>
              </a:rPr>
              <a:pPr>
                <a:defRPr/>
              </a:pPr>
              <a:t>2</a:t>
            </a:fld>
            <a:endParaRPr lang="pl-PL" dirty="0">
              <a:solidFill>
                <a:srgbClr val="564B3C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9934"/>
              </p:ext>
            </p:extLst>
          </p:nvPr>
        </p:nvGraphicFramePr>
        <p:xfrm>
          <a:off x="467544" y="1772816"/>
          <a:ext cx="8280920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8449"/>
                <a:gridCol w="1664237"/>
                <a:gridCol w="1664237"/>
                <a:gridCol w="1731343"/>
                <a:gridCol w="1422654"/>
              </a:tblGrid>
              <a:tr h="3175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604 351 845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597 755 129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4555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bieżące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566 542 459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bieżące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537 540 634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majątkowe: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809 386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majątkowe: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pl-PL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214 495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72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PRZYCHODY</a:t>
                      </a:r>
                    </a:p>
                    <a:p>
                      <a:pPr algn="l" fontAlgn="ctr"/>
                      <a:r>
                        <a:rPr lang="pl-P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(środki UE na projekty placówek oświatowych)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437 858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ROZCHODY </a:t>
                      </a:r>
                    </a:p>
                    <a:p>
                      <a:pPr algn="l" rtl="0" fontAlgn="ctr"/>
                      <a:r>
                        <a:rPr lang="pl-PL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(spłata kredytów i obligacji)</a:t>
                      </a:r>
                      <a:endParaRPr lang="pl-P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7 034 574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16774">
                <a:tc gridSpan="5"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440160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BUDŻET</a:t>
                      </a:r>
                    </a:p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pl-PL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604 789 703</a:t>
                      </a:r>
                      <a:endParaRPr lang="pl-PL" sz="1600" b="1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7358"/>
            <a:ext cx="7380312" cy="1039427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ZADANIA KONTYNUOWANE W 2018 </a:t>
            </a:r>
            <a:r>
              <a:rPr lang="pl-PL" sz="2000" b="1" cap="none" dirty="0" smtClean="0"/>
              <a:t>r</a:t>
            </a:r>
            <a:r>
              <a:rPr lang="pl-PL" sz="2000" b="1" dirty="0" smtClean="0"/>
              <a:t>.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Z TERMINEM REALIZACJI </a:t>
            </a:r>
            <a:r>
              <a:rPr lang="pl-PL" sz="2400" b="1" dirty="0"/>
              <a:t>DO </a:t>
            </a:r>
            <a:r>
              <a:rPr lang="pl-PL" sz="2400" b="1" dirty="0" smtClean="0"/>
              <a:t>30.06.2018 </a:t>
            </a:r>
            <a:r>
              <a:rPr lang="pl-PL" sz="2000" b="1" cap="none" dirty="0" smtClean="0">
                <a:solidFill>
                  <a:srgbClr val="93A299">
                    <a:lumMod val="75000"/>
                  </a:srgbClr>
                </a:solidFill>
              </a:rPr>
              <a:t>r.</a:t>
            </a:r>
            <a:endParaRPr lang="pl-PL" sz="2400" dirty="0"/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92278"/>
              </p:ext>
            </p:extLst>
          </p:nvPr>
        </p:nvGraphicFramePr>
        <p:xfrm>
          <a:off x="179512" y="1700808"/>
          <a:ext cx="8712968" cy="4835666"/>
        </p:xfrm>
        <a:graphic>
          <a:graphicData uri="http://schemas.openxmlformats.org/drawingml/2006/table">
            <a:tbl>
              <a:tblPr firstRow="1" firstCol="1"/>
              <a:tblGrid>
                <a:gridCol w="7272808"/>
                <a:gridCol w="1440160"/>
              </a:tblGrid>
              <a:tr h="27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Nazwa zadania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Plan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3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Departament Zarząd Dróg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3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dróg dojazdowych do wiaduktu w ciągu ulicy Lotniczej i Skrzydlatej w Elblągu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6 820 449,00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wiaduktu leżącego nad linią kolejową w ciągu ulicy Lotniczej i Skrzydlatej w Elblągu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5 286 309,00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skrzyżowania Al. Grunwaldzkiej z ul. A. Mickiewicza w Elblągu – zapewnienie dostępności terenów dworca autobusowego do dróg publicznych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1 462 305,00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torowiska tramwajowego w ul. Obrońców Pokoju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130 000,00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Oświetlenie ulicy 13 Elbląskiego Pułku Przeciwlotniczego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126 767,00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systemu ścieżek rowerowych w Elblągu: Fromborska-Zajazd-Krasny Las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110 000,00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tunelu przeznaczonego do przeprowadzenia ciągu pieszo-rowerowego pod linią kolejową w ciągu ul. Lotniczej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106 079,00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Wykonanie oświetlenia chodnika łączącego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ul. Wyżynną z ul. Gałczyńskiego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74 650,00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Wymiana słupów oświetleniowych  oraz zamontowanie nowych opraw ledowych przy </a:t>
                      </a:r>
                      <a:b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</a:b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ul. Rybnej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41 081,00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Poprawa bezpieczeństwa ruchu drogowego – przebudowa ul. Płk. Dąbka w Elblągu na odcinku od Al. Piłsudskiego do ul. Królewieckiej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13 845,00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RAZEM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14 171 485,00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7358"/>
            <a:ext cx="7380312" cy="1039427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ZADANIA KONTYNUOWANE W 2018 </a:t>
            </a:r>
            <a:r>
              <a:rPr lang="pl-PL" sz="2000" b="1" cap="none" dirty="0" smtClean="0"/>
              <a:t>r</a:t>
            </a:r>
            <a:r>
              <a:rPr lang="pl-PL" sz="2000" b="1" dirty="0" smtClean="0"/>
              <a:t>.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Z TERMINEM REALIZACJI </a:t>
            </a:r>
            <a:r>
              <a:rPr lang="pl-PL" sz="2400" b="1" dirty="0"/>
              <a:t>DO </a:t>
            </a:r>
            <a:r>
              <a:rPr lang="pl-PL" sz="2400" b="1" dirty="0" smtClean="0"/>
              <a:t>30.06.2018 </a:t>
            </a:r>
            <a:r>
              <a:rPr lang="pl-PL" sz="2000" b="1" cap="none" dirty="0" smtClean="0">
                <a:solidFill>
                  <a:srgbClr val="93A299">
                    <a:lumMod val="75000"/>
                  </a:srgbClr>
                </a:solidFill>
              </a:rPr>
              <a:t>r.</a:t>
            </a:r>
            <a:endParaRPr lang="pl-PL" sz="24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184A92F-D16A-497E-8C19-B35D05A15DDB}" type="slidenum">
              <a:rPr lang="pl-PL">
                <a:solidFill>
                  <a:srgbClr val="564B3C"/>
                </a:solidFill>
              </a:rPr>
              <a:pPr>
                <a:defRPr/>
              </a:pPr>
              <a:t>21</a:t>
            </a:fld>
            <a:endParaRPr lang="pl-PL">
              <a:solidFill>
                <a:srgbClr val="564B3C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89033"/>
              </p:ext>
            </p:extLst>
          </p:nvPr>
        </p:nvGraphicFramePr>
        <p:xfrm>
          <a:off x="323528" y="1700804"/>
          <a:ext cx="8496944" cy="4953807"/>
        </p:xfrm>
        <a:graphic>
          <a:graphicData uri="http://schemas.openxmlformats.org/drawingml/2006/table">
            <a:tbl>
              <a:tblPr firstRow="1" firstCol="1"/>
              <a:tblGrid>
                <a:gridCol w="6793414"/>
                <a:gridCol w="1703530"/>
              </a:tblGrid>
              <a:tr h="32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Nazwa zadania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Plan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6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Departament Inwestycji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4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obiektu sportowego przy ul. Agrykola 8 w Elblągu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1 378 412,00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hali sportowej na terenie Zatorza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738 000,00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targowiska miejskiego przy ul. Płk. Dąbka w Elblągu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200 000,00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obiektu położonego przy ul. Lotniczej 12 w Elblągu na potrzeby przedszkola i żłobka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88 376,00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Wykorzystanie OZE w budynkach użyteczności publicznej w Elblągu – etap 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58 102,00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boisk przy SP nr 18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50 000,00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boisk przy SP nr 21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50 000,00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Przebudowa kuchni i pomieszczeń pomocniczych w Gimnazjum nr 5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47 655,00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Rozbudowa Centrum Kształcenia Praktycznego w Elblągu – dostosowanie kształcenia i szkolnictwa zawodowego do potrzeb rynku pracy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44 666,00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Modernizacja małej infrastruktury żeglarskiej – przebudowa hangaru przy ul. Radomskiej w Elblągu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39 442,00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Budowa boiska sportowego w SP nr 15 przy ul. Modlińskiej w Elblągu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23 173,00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RAZEM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2 717 826,00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9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7358"/>
            <a:ext cx="7380312" cy="1039427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ZADANIA KONTYNUOWANE W 2018 </a:t>
            </a:r>
            <a:r>
              <a:rPr lang="pl-PL" sz="2000" b="1" cap="none" dirty="0" smtClean="0"/>
              <a:t>r</a:t>
            </a:r>
            <a:r>
              <a:rPr lang="pl-PL" sz="2000" b="1" dirty="0" smtClean="0"/>
              <a:t>.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Z TERMINEM REALIZACJI </a:t>
            </a:r>
            <a:r>
              <a:rPr lang="pl-PL" sz="2400" b="1" dirty="0"/>
              <a:t>DO </a:t>
            </a:r>
            <a:r>
              <a:rPr lang="pl-PL" sz="2400" b="1" dirty="0" smtClean="0"/>
              <a:t>30.06.2018 </a:t>
            </a:r>
            <a:r>
              <a:rPr lang="pl-PL" sz="2000" b="1" cap="none" dirty="0" smtClean="0">
                <a:solidFill>
                  <a:srgbClr val="93A299">
                    <a:lumMod val="75000"/>
                  </a:srgbClr>
                </a:solidFill>
              </a:rPr>
              <a:t>r.</a:t>
            </a:r>
            <a:endParaRPr lang="pl-PL" sz="24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184A92F-D16A-497E-8C19-B35D05A15DDB}" type="slidenum">
              <a:rPr lang="pl-PL">
                <a:solidFill>
                  <a:srgbClr val="564B3C"/>
                </a:solidFill>
              </a:rPr>
              <a:pPr>
                <a:defRPr/>
              </a:pPr>
              <a:t>22</a:t>
            </a:fld>
            <a:endParaRPr lang="pl-PL">
              <a:solidFill>
                <a:srgbClr val="564B3C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61665"/>
              </p:ext>
            </p:extLst>
          </p:nvPr>
        </p:nvGraphicFramePr>
        <p:xfrm>
          <a:off x="323528" y="1844824"/>
          <a:ext cx="8424936" cy="2808312"/>
        </p:xfrm>
        <a:graphic>
          <a:graphicData uri="http://schemas.openxmlformats.org/drawingml/2006/table">
            <a:tbl>
              <a:tblPr firstRow="1" firstCol="1"/>
              <a:tblGrid>
                <a:gridCol w="6735843"/>
                <a:gridCol w="1689093"/>
              </a:tblGrid>
              <a:tr h="131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Nazwa zadania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Plan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6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Departament Strategii i Rozwoju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6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„Lokalny Program Rewitalizacji Elbląga 2020+”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90 000,00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RAZEM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90 000,00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Referat Gospodarki Komunalnej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6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Gospodarka ściekowa i ochrona wód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9 840,00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RAZEM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9 840,00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Referat Bezpieczeństwa i Zarządzania Kryzysowego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6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Zakup zapór przeciwpowodziowych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17 000,00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RAZEM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17 000,00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17 006 151,00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7" marR="24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1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37358"/>
            <a:ext cx="7380312" cy="1039427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Źródła finansowania </a:t>
            </a:r>
            <a:r>
              <a:rPr lang="pl-PL" sz="2400" b="1" dirty="0" smtClean="0"/>
              <a:t>PRZEDSIĘWZIĘĆ inwestycyjnych </a:t>
            </a:r>
            <a:r>
              <a:rPr lang="pl-PL" sz="2400" b="1" dirty="0" smtClean="0"/>
              <a:t>w 2018 r.</a:t>
            </a:r>
            <a:endParaRPr lang="pl-PL" sz="24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184A92F-D16A-497E-8C19-B35D05A15DDB}" type="slidenum">
              <a:rPr lang="pl-PL">
                <a:solidFill>
                  <a:srgbClr val="564B3C"/>
                </a:solidFill>
              </a:rPr>
              <a:pPr>
                <a:defRPr/>
              </a:pPr>
              <a:t>23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03648" y="1988840"/>
            <a:ext cx="69847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ŚRODKI WŁASNE 			 </a:t>
            </a:r>
            <a:r>
              <a:rPr lang="pl-PL" sz="2000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16 511 320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DOTACJE I INNE ŹÓDŁA			   </a:t>
            </a:r>
            <a:r>
              <a:rPr lang="pl-PL" sz="2000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2 909 244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ŚRODKI UE				 </a:t>
            </a:r>
            <a:r>
              <a:rPr lang="pl-PL" sz="2000" b="1" dirty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19 800 </a:t>
            </a:r>
            <a:r>
              <a:rPr lang="pl-PL" sz="2000" b="1" dirty="0" smtClean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142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ZADANIA Z TERMINEM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pl-PL" b="1" dirty="0" smtClean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      REALIZACJI DO 30.06.2018		 </a:t>
            </a:r>
            <a:r>
              <a:rPr lang="pl-PL" sz="2000" b="1" u="sng" dirty="0" smtClean="0">
                <a:solidFill>
                  <a:srgbClr val="848058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17 006 151</a:t>
            </a:r>
            <a:endParaRPr lang="pl-PL" sz="2000" b="1" u="sng" dirty="0">
              <a:solidFill>
                <a:srgbClr val="848058">
                  <a:lumMod val="50000"/>
                </a:srgb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pl-PL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RAZEM</a:t>
            </a:r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			             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56 226 857</a:t>
            </a:r>
            <a:endParaRPr lang="pl-PL" sz="24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pl-PL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b="1" dirty="0" smtClean="0"/>
              <a:t>DZIĘKUJĘ ZA UWAGĘ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858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347048" cy="1043135"/>
          </a:xfrm>
        </p:spPr>
        <p:txBody>
          <a:bodyPr/>
          <a:lstStyle/>
          <a:p>
            <a:pPr eaLnBrk="1" hangingPunct="1"/>
            <a:r>
              <a:rPr lang="pl-PL" altLang="pl-PL" sz="2800" b="1" dirty="0" smtClean="0"/>
              <a:t>Nadwyżka budżetowa i operacyjna</a:t>
            </a:r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743132"/>
              </p:ext>
            </p:extLst>
          </p:nvPr>
        </p:nvGraphicFramePr>
        <p:xfrm>
          <a:off x="467544" y="4221088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az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1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582"/>
              </p:ext>
            </p:extLst>
          </p:nvPr>
        </p:nvGraphicFramePr>
        <p:xfrm>
          <a:off x="457832" y="1628800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852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">
                                            <p:graphicEl>
                                              <a:dgm id="{0E5B9B31-0C4D-40AB-8A4B-936073654D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">
                                            <p:graphicEl>
                                              <a:dgm id="{06985320-4EAC-43F1-A091-1CC595D3A78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>
                                            <p:graphicEl>
                                              <a:dgm id="{6A026254-683E-43AA-BFD8-9D35144CFAB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">
                                            <p:graphicEl>
                                              <a:dgm id="{CEEF10A6-212E-45BA-90C3-D6C7BCC4338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">
                                            <p:graphicEl>
                                              <a:dgm id="{60123CEE-55C7-4576-876C-AE53F219A9B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  <p:bldGraphic spid="10" grpId="0">
        <p:bldSub>
          <a:bldDgm bld="one"/>
        </p:bldSub>
      </p:bldGraphic>
      <p:bldGraphic spid="10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7"/>
          <p:cNvSpPr txBox="1">
            <a:spLocks/>
          </p:cNvSpPr>
          <p:nvPr/>
        </p:nvSpPr>
        <p:spPr>
          <a:xfrm>
            <a:off x="447688" y="3068961"/>
            <a:ext cx="8280400" cy="2016223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pl-PL" sz="20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Maksymalny dopuszczalny		 	7,70%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	wskaźnik spłaty zobowiązań			</a:t>
            </a:r>
          </a:p>
          <a:p>
            <a:pPr>
              <a:spcBef>
                <a:spcPct val="20000"/>
              </a:spcBef>
              <a:buFont typeface="Wingdings 2"/>
              <a:buNone/>
              <a:defRPr/>
            </a:pPr>
            <a:endParaRPr lang="pl-PL" sz="2000" b="1" dirty="0">
              <a:solidFill>
                <a:srgbClr val="564B3C"/>
              </a:solidFill>
              <a:latin typeface="Arial CE" pitchFamily="34" charset="0"/>
              <a:cs typeface="Arial CE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pl-PL" sz="20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Indywidualny wskaźnik 				2,66%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	zadłużenia Gminy Miasto Elbląg 	</a:t>
            </a:r>
            <a:endParaRPr lang="pl-PL" sz="2400" dirty="0">
              <a:solidFill>
                <a:srgbClr val="0070C0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638895"/>
            <a:ext cx="6479952" cy="104313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/>
              <a:t>DŁUG GMINY MIASTA ELBLĄG ORAZ </a:t>
            </a:r>
            <a:br>
              <a:rPr lang="pl-PL" sz="2400" b="1" dirty="0"/>
            </a:br>
            <a:r>
              <a:rPr lang="pl-PL" sz="2400" b="1" dirty="0"/>
              <a:t>INDYWIDUALNY WSKAŹNIK SPŁATY ZADŁUŻENIA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5D7C50D-A400-42E8-9C67-0C7FFF51FBF4}" type="slidenum">
              <a:rPr lang="pl-PL">
                <a:solidFill>
                  <a:srgbClr val="564B3C"/>
                </a:solidFill>
              </a:rPr>
              <a:pPr>
                <a:defRPr/>
              </a:pPr>
              <a:t>4</a:t>
            </a:fld>
            <a:endParaRPr lang="pl-PL">
              <a:solidFill>
                <a:srgbClr val="564B3C"/>
              </a:solidFill>
            </a:endParaRPr>
          </a:p>
        </p:txBody>
      </p:sp>
      <p:sp>
        <p:nvSpPr>
          <p:cNvPr id="9" name="Symbol zastępczy zawartości 7"/>
          <p:cNvSpPr txBox="1">
            <a:spLocks/>
          </p:cNvSpPr>
          <p:nvPr/>
        </p:nvSpPr>
        <p:spPr>
          <a:xfrm>
            <a:off x="539750" y="1808869"/>
            <a:ext cx="8188338" cy="118808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spcBef>
                <a:spcPct val="20000"/>
              </a:spcBef>
              <a:defRPr/>
            </a:pPr>
            <a:endParaRPr lang="pl-PL" sz="2800" dirty="0">
              <a:solidFill>
                <a:prstClr val="black">
                  <a:tint val="75000"/>
                </a:prstClr>
              </a:solidFill>
              <a:latin typeface="Arial CE" pitchFamily="34" charset="0"/>
              <a:cs typeface="Arial CE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l-PL" sz="5900" b="1" dirty="0">
                <a:solidFill>
                  <a:prstClr val="black"/>
                </a:solidFill>
                <a:latin typeface="Arial CE" pitchFamily="34" charset="0"/>
                <a:cs typeface="Arial CE" pitchFamily="34" charset="0"/>
              </a:rPr>
              <a:t>Łączna kwota długu</a:t>
            </a:r>
            <a:r>
              <a:rPr lang="pl-PL" sz="4400" dirty="0">
                <a:solidFill>
                  <a:prstClr val="black"/>
                </a:solidFill>
                <a:latin typeface="Arial CE" pitchFamily="34" charset="0"/>
                <a:cs typeface="Arial CE" pitchFamily="34" charset="0"/>
              </a:rPr>
              <a:t>	</a:t>
            </a:r>
            <a:r>
              <a:rPr lang="pl-PL" sz="4400" dirty="0">
                <a:solidFill>
                  <a:prstClr val="black">
                    <a:tint val="75000"/>
                  </a:prstClr>
                </a:solidFill>
                <a:latin typeface="Arial CE" pitchFamily="34" charset="0"/>
                <a:cs typeface="Arial CE" pitchFamily="34" charset="0"/>
              </a:rPr>
              <a:t>		</a:t>
            </a:r>
            <a:r>
              <a:rPr lang="pl-PL" sz="59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309 911 086 zł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3400" b="1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                                                                                             </a:t>
            </a:r>
            <a:r>
              <a:rPr lang="pl-PL" sz="3400" dirty="0">
                <a:solidFill>
                  <a:srgbClr val="564B3C"/>
                </a:solidFill>
                <a:latin typeface="Arial CE" pitchFamily="34" charset="0"/>
                <a:cs typeface="Arial CE" pitchFamily="34" charset="0"/>
              </a:rPr>
              <a:t>(51,28% dochodów ogółem)</a:t>
            </a:r>
            <a:endParaRPr lang="pl-PL" sz="3400" dirty="0">
              <a:solidFill>
                <a:prstClr val="black"/>
              </a:solidFill>
              <a:latin typeface="Arial CE" pitchFamily="34" charset="0"/>
              <a:cs typeface="Arial CE" pitchFamily="34" charset="0"/>
            </a:endParaRPr>
          </a:p>
          <a:p>
            <a:pPr>
              <a:spcBef>
                <a:spcPct val="20000"/>
              </a:spcBef>
              <a:buFont typeface="Wingdings 2"/>
              <a:buChar char=""/>
              <a:defRPr/>
            </a:pPr>
            <a:endParaRPr lang="pl-PL" sz="2800" b="1" dirty="0">
              <a:solidFill>
                <a:prstClr val="black"/>
              </a:solidFill>
              <a:latin typeface="Arial CE" pitchFamily="34" charset="0"/>
              <a:cs typeface="Arial CE" pitchFamily="34" charset="0"/>
            </a:endParaRPr>
          </a:p>
          <a:p>
            <a:pPr>
              <a:spcBef>
                <a:spcPct val="20000"/>
              </a:spcBef>
              <a:buFont typeface="Wingdings 2"/>
              <a:buNone/>
              <a:defRPr/>
            </a:pPr>
            <a:endParaRPr lang="pl-PL" sz="2800" dirty="0">
              <a:solidFill>
                <a:prstClr val="black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77848" y="5527921"/>
            <a:ext cx="858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7,70% &gt; 2,66% -warunek określony w art. 243 ustawy o finansach publicznych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jest spełniony</a:t>
            </a:r>
          </a:p>
        </p:txBody>
      </p:sp>
      <p:pic>
        <p:nvPicPr>
          <p:cNvPr id="11" name="Obraz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504" y="638895"/>
            <a:ext cx="7571184" cy="104313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b="1" dirty="0"/>
              <a:t>DŁUG </a:t>
            </a:r>
            <a:r>
              <a:rPr lang="pl-PL" sz="2800" b="1" dirty="0" smtClean="0"/>
              <a:t>MIASTA ELBLĄGA </a:t>
            </a:r>
            <a:br>
              <a:rPr lang="pl-PL" sz="2800" b="1" dirty="0" smtClean="0"/>
            </a:br>
            <a:r>
              <a:rPr lang="pl-PL" sz="2800" b="1" dirty="0" smtClean="0"/>
              <a:t>2015 – 2018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5D7C50D-A400-42E8-9C67-0C7FFF51FBF4}" type="slidenum">
              <a:rPr lang="pl-PL">
                <a:solidFill>
                  <a:srgbClr val="564B3C"/>
                </a:solidFill>
              </a:rPr>
              <a:pPr>
                <a:defRPr/>
              </a:pPr>
              <a:t>5</a:t>
            </a:fld>
            <a:endParaRPr lang="pl-PL">
              <a:solidFill>
                <a:srgbClr val="564B3C"/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47667"/>
              </p:ext>
            </p:extLst>
          </p:nvPr>
        </p:nvGraphicFramePr>
        <p:xfrm>
          <a:off x="179512" y="1700808"/>
          <a:ext cx="8784976" cy="500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60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231" y="476672"/>
            <a:ext cx="7571184" cy="104313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b="1" dirty="0" smtClean="0"/>
              <a:t>Spłaty długu miasta</a:t>
            </a:r>
            <a:br>
              <a:rPr lang="pl-PL" sz="2800" b="1" dirty="0" smtClean="0"/>
            </a:br>
            <a:r>
              <a:rPr lang="pl-PL" sz="2800" b="1" dirty="0" smtClean="0"/>
              <a:t>2015 – 2018</a:t>
            </a:r>
            <a:endParaRPr lang="pl-PL" sz="2800" dirty="0"/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8628173"/>
              </p:ext>
            </p:extLst>
          </p:nvPr>
        </p:nvGraphicFramePr>
        <p:xfrm>
          <a:off x="107504" y="1556792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2775301"/>
              </p:ext>
            </p:extLst>
          </p:nvPr>
        </p:nvGraphicFramePr>
        <p:xfrm>
          <a:off x="323528" y="5877272"/>
          <a:ext cx="864096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004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C3339-732B-446E-AB97-2B61914D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34C3339-732B-446E-AB97-2B61914D0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E5A1C-4149-466F-A32F-F5F2D377D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93E5A1C-4149-466F-A32F-F5F2D377D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603B18-1F4E-4EC8-9C05-1676EC92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C603B18-1F4E-4EC8-9C05-1676EC92D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67B200-0362-4624-8303-0FBBC2F6B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E67B200-0362-4624-8303-0FBBC2F6B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369FC-708D-4D8B-AE78-926630994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CB369FC-708D-4D8B-AE78-926630994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E88961-EEE0-4D96-B5FB-9FA68DED4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E88961-EEE0-4D96-B5FB-9FA68DED4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0A375-8437-4327-BF9F-87C7A2DF6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D00A375-8437-4327-BF9F-87C7A2DF6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F3786-5A52-4A38-BFD9-1AF465D6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A4F3786-5A52-4A38-BFD9-1AF465D6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2A1ED1-9294-41F5-A5A2-363B5469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992A1ED1-9294-41F5-A5A2-363B5469C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EDC0DD-355C-4D7E-B5B5-E692065BA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AEDC0DD-355C-4D7E-B5B5-E692065BA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81CAB-123F-4D25-9D8F-A0AB0A901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ABE81CAB-123F-4D25-9D8F-A0AB0A901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DF234E-BF19-41BF-A4F9-281A6967A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DF234E-BF19-41BF-A4F9-281A6967A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577D17-46E0-4AE5-98BA-83A2AE5DE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A577D17-46E0-4AE5-98BA-83A2AE5DE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8427F-7492-43B5-A5D6-7D4B4DB96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CDB8427F-7492-43B5-A5D6-7D4B4DB96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335DC9-E04F-402B-9E87-DF7497819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FB335DC9-E04F-402B-9E87-DF7497819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2405C-4E99-41B3-B3EF-CF2E33D0A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DBB2405C-4E99-41B3-B3EF-CF2E33D0A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D6E222-967C-46E9-99DA-6C7EAAD8F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9BD6E222-967C-46E9-99DA-6C7EAAD8F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949F2-52DE-4E5B-B539-333FCEBE9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713949F2-52DE-4E5B-B539-333FCEBE9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BCAC57-BAC6-4DE8-BD16-647CB55C0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2CBCAC57-BAC6-4DE8-BD16-647CB55C0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113A33-0CAF-4FF3-A2E3-E6B4273F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55113A33-0CAF-4FF3-A2E3-E6B4273F7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95042-9E44-48DF-9B40-4994D9A43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E495042-9E44-48DF-9B40-4994D9A43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9E495042-9E44-48DF-9B40-4994D9A43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F9E85-7746-42B0-82E8-049D2D798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AEF9E85-7746-42B0-82E8-049D2D798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4AEF9E85-7746-42B0-82E8-049D2D798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92951-4689-4B5B-BCA2-E5ADFD5AC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60F92951-4689-4B5B-BCA2-E5ADFD5AC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60F92951-4689-4B5B-BCA2-E5ADFD5AC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C4877-E3CC-4160-A5DD-EADDB233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B58C4877-E3CC-4160-A5DD-EADDB233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B58C4877-E3CC-4160-A5DD-EADDB233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9361BC-B425-4B82-B6F2-F9F23EF80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2D9361BC-B425-4B82-B6F2-F9F23EF80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2D9361BC-B425-4B82-B6F2-F9F23EF80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ytuł 7"/>
          <p:cNvSpPr>
            <a:spLocks noGrp="1"/>
          </p:cNvSpPr>
          <p:nvPr>
            <p:ph type="title"/>
          </p:nvPr>
        </p:nvSpPr>
        <p:spPr>
          <a:xfrm>
            <a:off x="2051720" y="408372"/>
            <a:ext cx="6635080" cy="103942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>
                <a:cs typeface="Tahoma" pitchFamily="34" charset="0"/>
              </a:rPr>
              <a:t>PODZIAŁ DOCHODÓW WEDŁUG </a:t>
            </a:r>
            <a:br>
              <a:rPr lang="pl-PL" altLang="pl-PL" sz="2800" b="1" dirty="0" smtClean="0">
                <a:cs typeface="Tahoma" pitchFamily="34" charset="0"/>
              </a:rPr>
            </a:br>
            <a:r>
              <a:rPr lang="pl-PL" altLang="pl-PL" sz="2800" b="1" dirty="0" smtClean="0">
                <a:cs typeface="Tahoma" pitchFamily="34" charset="0"/>
              </a:rPr>
              <a:t>NAJWAŻNIEJSZYCH ŹRÓDEŁ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26F199A-A8AB-4592-B8BF-4094B21FC9F7}" type="slidenum">
              <a:rPr lang="pl-PL">
                <a:solidFill>
                  <a:srgbClr val="564B3C"/>
                </a:solidFill>
              </a:rPr>
              <a:pPr>
                <a:defRPr/>
              </a:pPr>
              <a:t>7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10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43139"/>
              </p:ext>
            </p:extLst>
          </p:nvPr>
        </p:nvGraphicFramePr>
        <p:xfrm>
          <a:off x="575469" y="1980095"/>
          <a:ext cx="7596931" cy="31770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50713"/>
                <a:gridCol w="2173109"/>
                <a:gridCol w="2173109"/>
              </a:tblGrid>
              <a:tr h="71256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Przewidywane wykonanie 2017</a:t>
                      </a: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na 2018</a:t>
                      </a:r>
                      <a:endParaRPr lang="pl-PL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5240"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własne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287 273 910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290 046 932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12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Subwencja ogólna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139 606 307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140 077 747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122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144 341 899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140 774 289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839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Środki pochodzące</a:t>
                      </a:r>
                      <a:r>
                        <a:rPr lang="pl-P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pl-P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budżetu UE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25 194 652 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33 452 877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2208"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594 416</a:t>
                      </a:r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768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604 351 845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86679" y="55892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* wzrost dochodów własnych o kwotę </a:t>
            </a:r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2 773 022 zł</a:t>
            </a:r>
          </a:p>
        </p:txBody>
      </p:sp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ytuł 7"/>
          <p:cNvSpPr>
            <a:spLocks noGrp="1"/>
          </p:cNvSpPr>
          <p:nvPr>
            <p:ph type="title"/>
          </p:nvPr>
        </p:nvSpPr>
        <p:spPr>
          <a:xfrm>
            <a:off x="2051720" y="408372"/>
            <a:ext cx="6635080" cy="1039427"/>
          </a:xfrm>
        </p:spPr>
        <p:txBody>
          <a:bodyPr/>
          <a:lstStyle/>
          <a:p>
            <a:pPr eaLnBrk="1" hangingPunct="1"/>
            <a:r>
              <a:rPr lang="pl-PL" altLang="pl-PL" sz="2800" b="1" dirty="0" smtClean="0">
                <a:cs typeface="Tahoma" pitchFamily="34" charset="0"/>
              </a:rPr>
              <a:t>OGÓLNY PLAN WYDATKÓW </a:t>
            </a:r>
            <a:br>
              <a:rPr lang="pl-PL" altLang="pl-PL" sz="2800" b="1" dirty="0" smtClean="0">
                <a:cs typeface="Tahoma" pitchFamily="34" charset="0"/>
              </a:rPr>
            </a:br>
            <a:r>
              <a:rPr lang="pl-PL" altLang="pl-PL" sz="2800" b="1" dirty="0" smtClean="0">
                <a:cs typeface="Tahoma" pitchFamily="34" charset="0"/>
              </a:rPr>
              <a:t>NA 2018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1D78572-00D3-4783-8AF1-463C1DB4BB9F}" type="slidenum">
              <a:rPr lang="pl-PL">
                <a:solidFill>
                  <a:srgbClr val="564B3C"/>
                </a:solidFill>
              </a:rPr>
              <a:pPr>
                <a:defRPr/>
              </a:pPr>
              <a:t>8</a:t>
            </a:fld>
            <a:endParaRPr lang="pl-PL">
              <a:solidFill>
                <a:srgbClr val="564B3C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61077"/>
              </p:ext>
            </p:extLst>
          </p:nvPr>
        </p:nvGraphicFramePr>
        <p:xfrm>
          <a:off x="395536" y="1628800"/>
          <a:ext cx="8352927" cy="5087471"/>
        </p:xfrm>
        <a:graphic>
          <a:graphicData uri="http://schemas.openxmlformats.org/drawingml/2006/table">
            <a:tbl>
              <a:tblPr lastRow="1"/>
              <a:tblGrid>
                <a:gridCol w="379591"/>
                <a:gridCol w="4876993"/>
                <a:gridCol w="1584176"/>
                <a:gridCol w="151216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FFFFFF"/>
                        </a:solidFill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latin typeface="Arial CE"/>
                        </a:rPr>
                        <a:t>Wyszczególnienie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latin typeface="Arial CE"/>
                        </a:rPr>
                        <a:t>Plan na 2017 r.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latin typeface="Arial CE"/>
                        </a:rPr>
                        <a:t>Plan na 2018 r.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34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801, 854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Oświata i wychowanie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Edukacyjna opieka wychowawcza</a:t>
                      </a: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222 312 111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228 956 014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42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855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Rodzina (świadczenia społeczne)</a:t>
                      </a: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111 583 962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116 602 053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600</a:t>
                      </a:r>
                      <a:r>
                        <a:rPr lang="pl-PL" sz="1200" b="0" i="0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Transport i łączność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63 351 822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55 484 821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34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852,</a:t>
                      </a:r>
                      <a:r>
                        <a:rPr lang="pl-PL" sz="1200" b="0" i="0" u="none" strike="noStrike" baseline="0" dirty="0" smtClean="0">
                          <a:latin typeface="Arial CE"/>
                        </a:rPr>
                        <a:t> 853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Pomoc społeczna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Pozostałe zadania w zakresie polityki społecznej</a:t>
                      </a: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43 975 656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45 120 782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750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Administracja publiczna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39 472 471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38 341 810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900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Gospodarka komunalna i ochrona środowiska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31 984 478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30 648 465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926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Kultura fizyczna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20 286 179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16 283 170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754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Bezpieczeństwo publiczne i ochrona przeciwpożarowa</a:t>
                      </a: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13 475 531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14 315 106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921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Kultura i ochrona dziedzictwa</a:t>
                      </a:r>
                      <a:r>
                        <a:rPr lang="pl-PL" sz="1200" b="0" i="0" u="none" strike="noStrike" baseline="0" dirty="0" smtClean="0">
                          <a:latin typeface="Arial CE"/>
                        </a:rPr>
                        <a:t> narodowego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12 034 332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13 852 952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757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latin typeface="Arial CE"/>
                        </a:rPr>
                        <a:t>Obsługa długu publicznego</a:t>
                      </a: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12 634 205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12 189 531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851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Ochrona zdrowia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11 467 896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10 083 966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758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Różne rozliczenia</a:t>
                      </a:r>
                      <a:r>
                        <a:rPr lang="pl-PL" sz="1200" b="0" i="0" u="none" strike="noStrike" baseline="0" dirty="0" smtClean="0">
                          <a:latin typeface="Arial CE"/>
                        </a:rPr>
                        <a:t> (rezerwa ogólna 605 000 zł, celowa 5 688 000 zł)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3 050 000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6 293 000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7723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latin typeface="Arial CE"/>
                        </a:rPr>
                        <a:t>Pozostałe wydatki</a:t>
                      </a:r>
                      <a:endParaRPr lang="pl-PL" sz="1200" b="0" i="0" u="none" strike="noStrike" dirty="0">
                        <a:latin typeface="Arial CE"/>
                      </a:endParaRPr>
                    </a:p>
                  </a:txBody>
                  <a:tcPr marL="143994" marR="7723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 dirty="0" smtClean="0">
                          <a:latin typeface="Arial CE"/>
                        </a:rPr>
                        <a:t>11 187 366</a:t>
                      </a:r>
                      <a:endParaRPr lang="pl-PL" sz="1400" b="0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latin typeface="Arial CE"/>
                        </a:rPr>
                        <a:t>9 583 459</a:t>
                      </a:r>
                      <a:endParaRPr lang="pl-PL" sz="1400" b="1" i="0" u="none" strike="noStrike" dirty="0">
                        <a:latin typeface="Arial CE"/>
                      </a:endParaRPr>
                    </a:p>
                  </a:txBody>
                  <a:tcPr marL="7723" marR="71997" marT="7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624"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7723" marR="7723" marT="7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144003" marR="7723" marT="7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596 816 009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7723" marR="72002" marT="7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 smtClean="0">
                          <a:solidFill>
                            <a:schemeClr val="bg1"/>
                          </a:solidFill>
                          <a:latin typeface="Arial CE"/>
                        </a:rPr>
                        <a:t>597 755 129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latin typeface="Arial CE"/>
                      </a:endParaRPr>
                    </a:p>
                  </a:txBody>
                  <a:tcPr marL="7723" marR="72002" marT="7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ytuł 7"/>
          <p:cNvSpPr>
            <a:spLocks noGrp="1"/>
          </p:cNvSpPr>
          <p:nvPr>
            <p:ph type="title"/>
          </p:nvPr>
        </p:nvSpPr>
        <p:spPr>
          <a:xfrm>
            <a:off x="2051720" y="408372"/>
            <a:ext cx="6635080" cy="103942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b="1" dirty="0" smtClean="0">
                <a:cs typeface="Tahoma" pitchFamily="34" charset="0"/>
              </a:rPr>
              <a:t>Rozwój kształcenia w placówkach oświatowych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49375" cy="62039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3528" y="1772816"/>
            <a:ext cx="86409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Modernizacja kształcenia zawodowego – wartość projektu:</a:t>
            </a:r>
          </a:p>
          <a:p>
            <a:pPr marL="1657350" lvl="3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etap I		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8 252 420 zł</a:t>
            </a:r>
          </a:p>
          <a:p>
            <a:pPr marL="1657350" lvl="3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etap II		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7 863 448 zł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EL – Zawodowcy XXI wieku – dostosowanie elbląskiego systemu szkolnictwa zawodowego do potrzeb rynku pracy –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1 342 124 zł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Lepszy w zawodzie – dostosowanie systemu kształcenia uczniów elbląskich do potrzeb lokalnego rynku pracy –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1 489 576 zł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Eksperyment edukacją przyszłości – doposażenie bazy dydaktycznej elbląskich szkół do rozwijania kompetencji matematyczno-przyrodniczych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4 069 660 zł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Razem 23 017 228 zł</a:t>
            </a:r>
          </a:p>
        </p:txBody>
      </p:sp>
    </p:spTree>
    <p:extLst>
      <p:ext uri="{BB962C8B-B14F-4D97-AF65-F5344CB8AC3E}">
        <p14:creationId xmlns:p14="http://schemas.microsoft.com/office/powerpoint/2010/main" val="29209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2084</Words>
  <Application>Microsoft Office PowerPoint</Application>
  <PresentationFormat>Pokaz na ekranie (4:3)</PresentationFormat>
  <Paragraphs>826</Paragraphs>
  <Slides>24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Motyw pakietu Office</vt:lpstr>
      <vt:lpstr>Apteka</vt:lpstr>
      <vt:lpstr>1_Apteka</vt:lpstr>
      <vt:lpstr>2_Apteka</vt:lpstr>
      <vt:lpstr>PROJEKT BUDŻETU MIASTA ELBLĄG na 2018 rok</vt:lpstr>
      <vt:lpstr>BUDŻET 2018</vt:lpstr>
      <vt:lpstr>Nadwyżka budżetowa i operacyjna</vt:lpstr>
      <vt:lpstr>DŁUG GMINY MIASTA ELBLĄG ORAZ  INDYWIDUALNY WSKAŹNIK SPŁATY ZADŁUŻENIA </vt:lpstr>
      <vt:lpstr>DŁUG MIASTA ELBLĄGA  2015 – 2018 </vt:lpstr>
      <vt:lpstr>Spłaty długu miasta 2015 – 2018</vt:lpstr>
      <vt:lpstr>PODZIAŁ DOCHODÓW WEDŁUG  NAJWAŻNIEJSZYCH ŹRÓDEŁ</vt:lpstr>
      <vt:lpstr>OGÓLNY PLAN WYDATKÓW  NA 2018</vt:lpstr>
      <vt:lpstr>Rozwój kształcenia w placówkach oświatowych</vt:lpstr>
      <vt:lpstr>Kultura i ochrona dziedzictwa narodowego</vt:lpstr>
      <vt:lpstr>Inne wydatki 2018 roku</vt:lpstr>
      <vt:lpstr>ZADANIA INWESTYCYJNE  PRZEWIDZIANE DO REALIZACJI W 2018 r. </vt:lpstr>
      <vt:lpstr>ZADANIA INWESTYCYJNE  PRZEWIDZIANE DO REALIZACJI W 2018 r.</vt:lpstr>
      <vt:lpstr>ZADANIA INWESTYCYJNE PRZEWIDZIANE DO REALIZACJI W 2018 r.</vt:lpstr>
      <vt:lpstr>ZADANIA INWESTYCYJNE  PRZEWIDZIANE DO REALIZACJI W 2018 r. </vt:lpstr>
      <vt:lpstr>ZADANIA INWESTYCYJNE  PRZEWIDZIANE DO REALIZACJI W 2018 r.</vt:lpstr>
      <vt:lpstr>ZADANIA INWESTYCYJNE PRZEWIDZIANE DO REALIZACJI W 2018 r.</vt:lpstr>
      <vt:lpstr>ZADANIA INWESTYCYJNE  PRZEWIDZIANE DO REALIZACJI W 2018 r.</vt:lpstr>
      <vt:lpstr>ZADANIA INWESTYCYJNE  PRZEWIDZIANE DO REALIZACJI W 2018 r.</vt:lpstr>
      <vt:lpstr>ZADANIA KONTYNUOWANE W 2018 r.  Z TERMINEM REALIZACJI DO 30.06.2018 r.</vt:lpstr>
      <vt:lpstr>ZADANIA KONTYNUOWANE W 2018 r.  Z TERMINEM REALIZACJI DO 30.06.2018 r.</vt:lpstr>
      <vt:lpstr>ZADANIA KONTYNUOWANE W 2018 r.  Z TERMINEM REALIZACJI DO 30.06.2018 r.</vt:lpstr>
      <vt:lpstr>Źródła finansowania PRZEDSIĘWZIĘĆ inwestycyjnych w 2018 r.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BUDŻETU MIASTA ELBLĄG na 2018 rok</dc:title>
  <dc:creator>Urszula Kosecka</dc:creator>
  <cp:lastModifiedBy>Urszula Kosecka</cp:lastModifiedBy>
  <cp:revision>9</cp:revision>
  <cp:lastPrinted>2017-12-07T07:22:02Z</cp:lastPrinted>
  <dcterms:created xsi:type="dcterms:W3CDTF">2017-12-06T11:41:56Z</dcterms:created>
  <dcterms:modified xsi:type="dcterms:W3CDTF">2017-12-07T07:29:50Z</dcterms:modified>
</cp:coreProperties>
</file>